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479" r:id="rId2"/>
    <p:sldId id="481" r:id="rId3"/>
    <p:sldId id="464" r:id="rId4"/>
    <p:sldId id="728" r:id="rId5"/>
    <p:sldId id="721" r:id="rId6"/>
    <p:sldId id="718" r:id="rId7"/>
    <p:sldId id="716" r:id="rId8"/>
    <p:sldId id="717" r:id="rId9"/>
    <p:sldId id="720" r:id="rId10"/>
    <p:sldId id="749" r:id="rId11"/>
    <p:sldId id="730" r:id="rId12"/>
    <p:sldId id="744" r:id="rId13"/>
    <p:sldId id="475" r:id="rId14"/>
    <p:sldId id="478" r:id="rId15"/>
    <p:sldId id="753" r:id="rId16"/>
    <p:sldId id="755" r:id="rId17"/>
    <p:sldId id="969" r:id="rId18"/>
    <p:sldId id="968" r:id="rId19"/>
    <p:sldId id="967" r:id="rId20"/>
    <p:sldId id="971" r:id="rId21"/>
    <p:sldId id="970" r:id="rId22"/>
  </p:sldIdLst>
  <p:sldSz cx="9144000" cy="5715000" type="screen16x10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62626"/>
    <a:srgbClr val="E40066"/>
    <a:srgbClr val="E5006B"/>
    <a:srgbClr val="2A2844"/>
    <a:srgbClr val="F4F7FB"/>
    <a:srgbClr val="FFC000"/>
    <a:srgbClr val="4DB1FF"/>
    <a:srgbClr val="FF8000"/>
    <a:srgbClr val="C40000"/>
    <a:srgbClr val="740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92" autoAdjust="0"/>
    <p:restoredTop sz="94522" autoAdjust="0"/>
  </p:normalViewPr>
  <p:slideViewPr>
    <p:cSldViewPr snapToGrid="0" snapToObjects="1">
      <p:cViewPr varScale="1">
        <p:scale>
          <a:sx n="107" d="100"/>
          <a:sy n="107" d="100"/>
        </p:scale>
        <p:origin x="291" y="39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27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2E6877-422B-E246-BC2E-7DA83C555C3B}" type="datetimeFigureOut">
              <a:rPr lang="nl-NL" smtClean="0"/>
              <a:t>11-3-2019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7685A-9E5D-5247-98FA-967E2438029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98742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7E399-D87B-BA49-B488-32768322A9AB}" type="datetimeFigureOut">
              <a:rPr lang="nl-NL" smtClean="0"/>
              <a:t>11-3-2019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7A547-D9FB-9C4C-9D93-01C2FD35CD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7885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nl-NL" baseline="0" dirty="0"/>
          </a:p>
          <a:p>
            <a:endParaRPr lang="nl-NL" baseline="0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7A547-D9FB-9C4C-9D93-01C2FD35CD29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2530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7A547-D9FB-9C4C-9D93-01C2FD35CD29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366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7A547-D9FB-9C4C-9D93-01C2FD35CD29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5289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Vuurtoren</a:t>
            </a:r>
            <a:r>
              <a:rPr lang="nl-NL" baseline="0" dirty="0"/>
              <a:t> =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7A547-D9FB-9C4C-9D93-01C2FD35CD29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7272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Vuurtoren</a:t>
            </a:r>
            <a:r>
              <a:rPr lang="nl-NL" baseline="0" dirty="0"/>
              <a:t> =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7A547-D9FB-9C4C-9D93-01C2FD35CD29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2771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Vuurtoren</a:t>
            </a:r>
            <a:r>
              <a:rPr lang="nl-NL" baseline="0" dirty="0"/>
              <a:t> =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7A547-D9FB-9C4C-9D93-01C2FD35CD29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32838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Vuurtoren</a:t>
            </a:r>
            <a:r>
              <a:rPr lang="nl-NL" baseline="0" dirty="0"/>
              <a:t> =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7A547-D9FB-9C4C-9D93-01C2FD35CD29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08087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7A547-D9FB-9C4C-9D93-01C2FD35CD29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96620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7A547-D9FB-9C4C-9D93-01C2FD35CD29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01031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nl-NL" baseline="0" dirty="0"/>
          </a:p>
          <a:p>
            <a:endParaRPr lang="nl-NL" baseline="0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7A547-D9FB-9C4C-9D93-01C2FD35CD29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06962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7A547-D9FB-9C4C-9D93-01C2FD35CD29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6588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nl-NL" baseline="0" dirty="0"/>
          </a:p>
          <a:p>
            <a:endParaRPr lang="nl-NL" baseline="0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7A547-D9FB-9C4C-9D93-01C2FD35CD29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8251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7A547-D9FB-9C4C-9D93-01C2FD35CD29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7080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2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7A547-D9FB-9C4C-9D93-01C2FD35CD29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5289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nl-NL" sz="12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7A547-D9FB-9C4C-9D93-01C2FD35CD29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366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nl-NL" sz="800" dirty="0">
              <a:latin typeface="Arial Rounded MT Bold"/>
              <a:cs typeface="Arial Rounded MT Bold"/>
            </a:endParaRPr>
          </a:p>
          <a:p>
            <a:pPr marL="0" indent="0">
              <a:buFont typeface="+mj-lt"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7A547-D9FB-9C4C-9D93-01C2FD35CD29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366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7A547-D9FB-9C4C-9D93-01C2FD35CD29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5289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* Voorbereid in externe trainingen.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7A547-D9FB-9C4C-9D93-01C2FD35CD29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5289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7A547-D9FB-9C4C-9D93-01C2FD35CD29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5289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FEB7-2BB1-0A4E-96BB-F0F4FF31DFA7}" type="datetime1">
              <a:rPr lang="nl-NL" smtClean="0"/>
              <a:t>11-3-2019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9A51-1302-2741-A197-0B1AAD599BA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5914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492F-4CED-5B4D-8202-09EDBBDD0E09}" type="datetime1">
              <a:rPr lang="nl-NL" smtClean="0"/>
              <a:t>11-3-2019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9A51-1302-2741-A197-0B1AAD599BA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2196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34320-5360-754B-BC96-AA89AAF7E261}" type="datetime1">
              <a:rPr lang="nl-NL" smtClean="0"/>
              <a:t>11-3-2019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9A51-1302-2741-A197-0B1AAD599BA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8877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AFDF1-A9F9-DC47-A763-C9B29B5A3EE3}" type="datetime1">
              <a:rPr lang="nl-NL" smtClean="0"/>
              <a:t>11-3-2019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9A51-1302-2741-A197-0B1AAD599BA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505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1F730-E594-1845-9CCB-ED94A3AA8EC3}" type="datetime1">
              <a:rPr lang="nl-NL" smtClean="0"/>
              <a:t>11-3-2019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9A51-1302-2741-A197-0B1AAD599BA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8734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7D41-34B7-0F41-A2AB-976F95D78B1B}" type="datetime1">
              <a:rPr lang="nl-NL" smtClean="0"/>
              <a:t>11-3-2019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9A51-1302-2741-A197-0B1AAD599BA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66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AF6C9-E291-D345-869F-D14AA08DF0B2}" type="datetime1">
              <a:rPr lang="nl-NL" smtClean="0"/>
              <a:t>11-3-2019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9A51-1302-2741-A197-0B1AAD599BA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208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28132-B6A4-9F40-B3AD-64AC3C4C6389}" type="datetime1">
              <a:rPr lang="nl-NL" smtClean="0"/>
              <a:t>11-3-2019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9A51-1302-2741-A197-0B1AAD599BA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6551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732A0-0019-5B45-BAE2-278BA5CB204B}" type="datetime1">
              <a:rPr lang="nl-NL" smtClean="0"/>
              <a:t>11-3-2019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9A51-1302-2741-A197-0B1AAD599BA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4355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406F-1C7F-014D-A5DA-F202F920326B}" type="datetime1">
              <a:rPr lang="nl-NL" smtClean="0"/>
              <a:t>11-3-2019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9A51-1302-2741-A197-0B1AAD599BA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6566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23C20-9363-484F-8210-CDB799432997}" type="datetime1">
              <a:rPr lang="nl-NL" smtClean="0"/>
              <a:t>11-3-2019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9A51-1302-2741-A197-0B1AAD599BA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0735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3E6F9-3784-5748-B840-167026C07184}" type="datetime1">
              <a:rPr lang="nl-NL" smtClean="0"/>
              <a:t>11-3-2019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39A51-1302-2741-A197-0B1AAD599BA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303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tiff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C:\Documents and Settings\C-insight\Mijn documenten\C-insight\Logo.huistijl\Logo_C-insight def.jpg"/>
          <p:cNvPicPr>
            <a:picLocks noChangeAspect="1" noChangeArrowheads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9" y="578754"/>
            <a:ext cx="8933022" cy="40956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kstvak 27"/>
          <p:cNvSpPr txBox="1"/>
          <p:nvPr/>
        </p:nvSpPr>
        <p:spPr>
          <a:xfrm>
            <a:off x="4182117" y="2169594"/>
            <a:ext cx="4694610" cy="954107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pPr algn="ctr"/>
            <a:r>
              <a:rPr lang="nl-NL" sz="4000" dirty="0">
                <a:solidFill>
                  <a:srgbClr val="FF0000"/>
                </a:solidFill>
                <a:latin typeface="Century Gothic"/>
                <a:cs typeface="Century Gothic"/>
              </a:rPr>
              <a:t>FACET Masterclass!</a:t>
            </a:r>
            <a:endParaRPr lang="nl-NL" sz="28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algn="ctr"/>
            <a:r>
              <a:rPr lang="nl-NL" dirty="0">
                <a:latin typeface="Century Gothic"/>
                <a:cs typeface="Century Gothic"/>
              </a:rPr>
              <a:t>Intern ondernemerschap</a:t>
            </a:r>
          </a:p>
        </p:txBody>
      </p:sp>
      <p:sp>
        <p:nvSpPr>
          <p:cNvPr id="35" name="Tekstvak 34"/>
          <p:cNvSpPr txBox="1"/>
          <p:nvPr/>
        </p:nvSpPr>
        <p:spPr>
          <a:xfrm>
            <a:off x="4481944" y="3697660"/>
            <a:ext cx="4094957" cy="337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Medium"/>
                <a:ea typeface="Wingdings"/>
                <a:cs typeface="Wingdings"/>
                <a:sym typeface="Wingdings"/>
              </a:rPr>
              <a:t>Ondernemen zonder kaders </a:t>
            </a:r>
            <a:r>
              <a:rPr lang="nl-NL" sz="12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nl-NL" sz="1200" dirty="0">
                <a:solidFill>
                  <a:srgbClr val="FF0000"/>
                </a:solidFill>
                <a:latin typeface="Roboto Medium"/>
                <a:cs typeface="Roboto Medium"/>
                <a:sym typeface="Wingdings"/>
              </a:rPr>
              <a:t> </a:t>
            </a:r>
            <a:r>
              <a:rPr lang="nl-NL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Medium"/>
                <a:cs typeface="Roboto Medium"/>
                <a:sym typeface="Wingdings"/>
              </a:rPr>
              <a:t>11 maart 2019</a:t>
            </a:r>
            <a:endParaRPr lang="nl-NL" sz="1200" dirty="0">
              <a:solidFill>
                <a:schemeClr val="tx1">
                  <a:lumMod val="65000"/>
                  <a:lumOff val="35000"/>
                </a:schemeClr>
              </a:solidFill>
              <a:latin typeface="Roboto Medium"/>
              <a:cs typeface="Roboto Medium"/>
            </a:endParaRPr>
          </a:p>
        </p:txBody>
      </p:sp>
      <p:sp>
        <p:nvSpPr>
          <p:cNvPr id="18" name="Ovaal 17"/>
          <p:cNvSpPr/>
          <p:nvPr/>
        </p:nvSpPr>
        <p:spPr>
          <a:xfrm flipH="1">
            <a:off x="1196315" y="1366588"/>
            <a:ext cx="2518516" cy="2520000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19050" cmpd="sng">
            <a:solidFill>
              <a:srgbClr val="99999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Picture 9" descr="C:\Documents and Settings\C-insight\Mijn documenten\C-insight\Logo.huistijl\Logo_C-insight def.jpg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70" y="5017686"/>
            <a:ext cx="1046665" cy="4798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672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74"/>
            <a:ext cx="9144000" cy="5474034"/>
          </a:xfrm>
          <a:prstGeom prst="rect">
            <a:avLst/>
          </a:prstGeom>
        </p:spPr>
      </p:pic>
      <p:cxnSp>
        <p:nvCxnSpPr>
          <p:cNvPr id="74" name="Rechte verbindingslijn 73"/>
          <p:cNvCxnSpPr/>
          <p:nvPr/>
        </p:nvCxnSpPr>
        <p:spPr>
          <a:xfrm>
            <a:off x="0" y="21674"/>
            <a:ext cx="9144000" cy="0"/>
          </a:xfrm>
          <a:prstGeom prst="line">
            <a:avLst/>
          </a:prstGeom>
          <a:ln w="76200" cmpd="sng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Afbeelding 75" descr="Schermafbeelding 2014-02-17 om 08.09.32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4050" y="5521324"/>
            <a:ext cx="221532" cy="193676"/>
          </a:xfrm>
          <a:prstGeom prst="rect">
            <a:avLst/>
          </a:prstGeom>
        </p:spPr>
      </p:pic>
      <p:cxnSp>
        <p:nvCxnSpPr>
          <p:cNvPr id="69" name="Rechte verbindingslijn 68"/>
          <p:cNvCxnSpPr/>
          <p:nvPr/>
        </p:nvCxnSpPr>
        <p:spPr>
          <a:xfrm>
            <a:off x="0" y="5495708"/>
            <a:ext cx="9144000" cy="0"/>
          </a:xfrm>
          <a:prstGeom prst="line">
            <a:avLst/>
          </a:prstGeom>
          <a:ln w="12700" cmpd="sng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/>
          <p:cNvSpPr txBox="1"/>
          <p:nvPr/>
        </p:nvSpPr>
        <p:spPr>
          <a:xfrm>
            <a:off x="2700710" y="4964720"/>
            <a:ext cx="6282414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nl-N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Rockwell Extra Bold"/>
                <a:cs typeface="Rockwell Extra Bold"/>
              </a:rPr>
              <a:t>Customer Excellence Tools…</a:t>
            </a:r>
          </a:p>
        </p:txBody>
      </p:sp>
    </p:spTree>
    <p:extLst>
      <p:ext uri="{BB962C8B-B14F-4D97-AF65-F5344CB8AC3E}">
        <p14:creationId xmlns:p14="http://schemas.microsoft.com/office/powerpoint/2010/main" val="1594836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eperen 14"/>
          <p:cNvGrpSpPr/>
          <p:nvPr/>
        </p:nvGrpSpPr>
        <p:grpSpPr>
          <a:xfrm>
            <a:off x="5488278" y="1500603"/>
            <a:ext cx="1389889" cy="1380589"/>
            <a:chOff x="2352673" y="1243060"/>
            <a:chExt cx="1389889" cy="1380589"/>
          </a:xfrm>
          <a:effectLst/>
        </p:grpSpPr>
        <p:grpSp>
          <p:nvGrpSpPr>
            <p:cNvPr id="9" name="Groeperen 8"/>
            <p:cNvGrpSpPr/>
            <p:nvPr/>
          </p:nvGrpSpPr>
          <p:grpSpPr>
            <a:xfrm>
              <a:off x="2352673" y="1243060"/>
              <a:ext cx="1389889" cy="1380589"/>
              <a:chOff x="2349498" y="1243060"/>
              <a:chExt cx="1389889" cy="1380589"/>
            </a:xfrm>
          </p:grpSpPr>
          <p:pic>
            <p:nvPicPr>
              <p:cNvPr id="2" name="Afbeelding 1" descr="b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702" b="51544"/>
              <a:stretch/>
            </p:blipFill>
            <p:spPr>
              <a:xfrm>
                <a:off x="3040302" y="1243060"/>
                <a:ext cx="699085" cy="673485"/>
              </a:xfrm>
              <a:prstGeom prst="rect">
                <a:avLst/>
              </a:prstGeom>
            </p:spPr>
          </p:pic>
          <p:pic>
            <p:nvPicPr>
              <p:cNvPr id="3" name="Afbeelding 2" descr="r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066" b="50990"/>
              <a:stretch/>
            </p:blipFill>
            <p:spPr>
              <a:xfrm>
                <a:off x="2349498" y="1243060"/>
                <a:ext cx="683107" cy="681181"/>
              </a:xfrm>
              <a:prstGeom prst="rect">
                <a:avLst/>
              </a:prstGeom>
            </p:spPr>
          </p:pic>
          <p:pic>
            <p:nvPicPr>
              <p:cNvPr id="5" name="Afbeelding 4" descr="g.p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810" t="49899"/>
              <a:stretch/>
            </p:blipFill>
            <p:spPr>
              <a:xfrm>
                <a:off x="3051175" y="1924241"/>
                <a:ext cx="683690" cy="699408"/>
              </a:xfrm>
              <a:prstGeom prst="rect">
                <a:avLst/>
              </a:prstGeom>
            </p:spPr>
          </p:pic>
          <p:pic>
            <p:nvPicPr>
              <p:cNvPr id="8" name="Afbeelding 7" descr="l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899" r="50298"/>
              <a:stretch/>
            </p:blipFill>
            <p:spPr>
              <a:xfrm>
                <a:off x="2349499" y="1924241"/>
                <a:ext cx="690803" cy="699408"/>
              </a:xfrm>
              <a:prstGeom prst="rect">
                <a:avLst/>
              </a:prstGeom>
            </p:spPr>
          </p:pic>
        </p:grpSp>
        <p:sp>
          <p:nvSpPr>
            <p:cNvPr id="11" name="Tekstvak 10"/>
            <p:cNvSpPr txBox="1"/>
            <p:nvPr/>
          </p:nvSpPr>
          <p:spPr>
            <a:xfrm>
              <a:off x="2584429" y="1461992"/>
              <a:ext cx="37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>
                  <a:solidFill>
                    <a:schemeClr val="bg1"/>
                  </a:solidFill>
                  <a:latin typeface="Arial Black"/>
                  <a:cs typeface="Arial Black"/>
                </a:rPr>
                <a:t>A</a:t>
              </a:r>
            </a:p>
          </p:txBody>
        </p:sp>
        <p:sp>
          <p:nvSpPr>
            <p:cNvPr id="44" name="Tekstvak 43"/>
            <p:cNvSpPr txBox="1"/>
            <p:nvPr/>
          </p:nvSpPr>
          <p:spPr>
            <a:xfrm>
              <a:off x="3160671" y="1461992"/>
              <a:ext cx="3513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>
                  <a:solidFill>
                    <a:schemeClr val="bg1"/>
                  </a:solidFill>
                  <a:latin typeface="Arial Black"/>
                  <a:cs typeface="Arial Black"/>
                </a:rPr>
                <a:t>P</a:t>
              </a:r>
            </a:p>
          </p:txBody>
        </p:sp>
        <p:sp>
          <p:nvSpPr>
            <p:cNvPr id="47" name="Tekstvak 46"/>
            <p:cNvSpPr txBox="1"/>
            <p:nvPr/>
          </p:nvSpPr>
          <p:spPr>
            <a:xfrm>
              <a:off x="3147822" y="2003251"/>
              <a:ext cx="364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>
                  <a:solidFill>
                    <a:schemeClr val="bg1"/>
                  </a:solidFill>
                  <a:latin typeface="Arial Black"/>
                  <a:cs typeface="Arial Black"/>
                </a:rPr>
                <a:t>D</a:t>
              </a:r>
            </a:p>
          </p:txBody>
        </p:sp>
        <p:sp>
          <p:nvSpPr>
            <p:cNvPr id="48" name="Tekstvak 47"/>
            <p:cNvSpPr txBox="1"/>
            <p:nvPr/>
          </p:nvSpPr>
          <p:spPr>
            <a:xfrm>
              <a:off x="2584429" y="2007787"/>
              <a:ext cx="364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>
                  <a:solidFill>
                    <a:schemeClr val="bg1"/>
                  </a:solidFill>
                  <a:latin typeface="Arial Black"/>
                  <a:cs typeface="Arial Black"/>
                </a:rPr>
                <a:t>C</a:t>
              </a:r>
            </a:p>
          </p:txBody>
        </p:sp>
      </p:grpSp>
      <p:sp>
        <p:nvSpPr>
          <p:cNvPr id="60" name="Rechthoekige driehoek 59"/>
          <p:cNvSpPr/>
          <p:nvPr/>
        </p:nvSpPr>
        <p:spPr>
          <a:xfrm rot="20400000">
            <a:off x="4992157" y="2627109"/>
            <a:ext cx="1261229" cy="423334"/>
          </a:xfrm>
          <a:prstGeom prst="rtTriangle">
            <a:avLst/>
          </a:prstGeom>
          <a:solidFill>
            <a:srgbClr val="FFFFFF"/>
          </a:solidFill>
          <a:ln w="19050" cmpd="sng">
            <a:solidFill>
              <a:srgbClr val="C4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00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1" name="Tekstvak 60"/>
          <p:cNvSpPr txBox="1"/>
          <p:nvPr/>
        </p:nvSpPr>
        <p:spPr>
          <a:xfrm rot="20340958">
            <a:off x="5062922" y="2883734"/>
            <a:ext cx="5926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dirty="0">
                <a:solidFill>
                  <a:srgbClr val="000000"/>
                </a:solidFill>
                <a:latin typeface="Arial Rounded MT Bold"/>
                <a:cs typeface="Arial Rounded MT Bold"/>
              </a:rPr>
              <a:t>Borgen</a:t>
            </a:r>
          </a:p>
        </p:txBody>
      </p:sp>
      <p:grpSp>
        <p:nvGrpSpPr>
          <p:cNvPr id="49" name="Groeperen 48"/>
          <p:cNvGrpSpPr/>
          <p:nvPr/>
        </p:nvGrpSpPr>
        <p:grpSpPr>
          <a:xfrm>
            <a:off x="2569588" y="2579367"/>
            <a:ext cx="1389889" cy="1380589"/>
            <a:chOff x="2352673" y="1243060"/>
            <a:chExt cx="1389889" cy="1380589"/>
          </a:xfrm>
        </p:grpSpPr>
        <p:grpSp>
          <p:nvGrpSpPr>
            <p:cNvPr id="50" name="Groeperen 49"/>
            <p:cNvGrpSpPr/>
            <p:nvPr/>
          </p:nvGrpSpPr>
          <p:grpSpPr>
            <a:xfrm>
              <a:off x="2352673" y="1243060"/>
              <a:ext cx="1389889" cy="1380589"/>
              <a:chOff x="2349498" y="1243060"/>
              <a:chExt cx="1389889" cy="1380589"/>
            </a:xfrm>
          </p:grpSpPr>
          <p:pic>
            <p:nvPicPr>
              <p:cNvPr id="56" name="Afbeelding 55" descr="b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702" b="51544"/>
              <a:stretch/>
            </p:blipFill>
            <p:spPr>
              <a:xfrm>
                <a:off x="3040302" y="1243060"/>
                <a:ext cx="699085" cy="673485"/>
              </a:xfrm>
              <a:prstGeom prst="rect">
                <a:avLst/>
              </a:prstGeom>
            </p:spPr>
          </p:pic>
          <p:pic>
            <p:nvPicPr>
              <p:cNvPr id="57" name="Afbeelding 56" descr="r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066" b="50990"/>
              <a:stretch/>
            </p:blipFill>
            <p:spPr>
              <a:xfrm>
                <a:off x="2349498" y="1243060"/>
                <a:ext cx="683107" cy="681181"/>
              </a:xfrm>
              <a:prstGeom prst="rect">
                <a:avLst/>
              </a:prstGeom>
            </p:spPr>
          </p:pic>
          <p:pic>
            <p:nvPicPr>
              <p:cNvPr id="58" name="Afbeelding 57" descr="g.p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810" t="49899"/>
              <a:stretch/>
            </p:blipFill>
            <p:spPr>
              <a:xfrm>
                <a:off x="3051175" y="1924241"/>
                <a:ext cx="683690" cy="699408"/>
              </a:xfrm>
              <a:prstGeom prst="rect">
                <a:avLst/>
              </a:prstGeom>
            </p:spPr>
          </p:pic>
          <p:pic>
            <p:nvPicPr>
              <p:cNvPr id="59" name="Afbeelding 58" descr="l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899" r="50298"/>
              <a:stretch/>
            </p:blipFill>
            <p:spPr>
              <a:xfrm>
                <a:off x="2349499" y="1924241"/>
                <a:ext cx="690803" cy="699408"/>
              </a:xfrm>
              <a:prstGeom prst="rect">
                <a:avLst/>
              </a:prstGeom>
            </p:spPr>
          </p:pic>
        </p:grpSp>
        <p:sp>
          <p:nvSpPr>
            <p:cNvPr id="51" name="Tekstvak 50"/>
            <p:cNvSpPr txBox="1"/>
            <p:nvPr/>
          </p:nvSpPr>
          <p:spPr>
            <a:xfrm>
              <a:off x="2584429" y="1461992"/>
              <a:ext cx="37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>
                  <a:solidFill>
                    <a:schemeClr val="bg1"/>
                  </a:solidFill>
                  <a:latin typeface="Arial Black"/>
                  <a:cs typeface="Arial Black"/>
                </a:rPr>
                <a:t>A</a:t>
              </a:r>
            </a:p>
          </p:txBody>
        </p:sp>
        <p:sp>
          <p:nvSpPr>
            <p:cNvPr id="52" name="Tekstvak 51"/>
            <p:cNvSpPr txBox="1"/>
            <p:nvPr/>
          </p:nvSpPr>
          <p:spPr>
            <a:xfrm>
              <a:off x="3160671" y="1461992"/>
              <a:ext cx="3513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>
                  <a:solidFill>
                    <a:schemeClr val="bg1"/>
                  </a:solidFill>
                  <a:latin typeface="Arial Black"/>
                  <a:cs typeface="Arial Black"/>
                </a:rPr>
                <a:t>P</a:t>
              </a:r>
            </a:p>
          </p:txBody>
        </p:sp>
        <p:sp>
          <p:nvSpPr>
            <p:cNvPr id="53" name="Tekstvak 52"/>
            <p:cNvSpPr txBox="1"/>
            <p:nvPr/>
          </p:nvSpPr>
          <p:spPr>
            <a:xfrm>
              <a:off x="3147822" y="2003251"/>
              <a:ext cx="364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>
                  <a:solidFill>
                    <a:schemeClr val="bg1"/>
                  </a:solidFill>
                  <a:latin typeface="Arial Black"/>
                  <a:cs typeface="Arial Black"/>
                </a:rPr>
                <a:t>D</a:t>
              </a:r>
            </a:p>
          </p:txBody>
        </p:sp>
        <p:sp>
          <p:nvSpPr>
            <p:cNvPr id="54" name="Tekstvak 53"/>
            <p:cNvSpPr txBox="1"/>
            <p:nvPr/>
          </p:nvSpPr>
          <p:spPr>
            <a:xfrm>
              <a:off x="2584429" y="2007787"/>
              <a:ext cx="364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>
                  <a:solidFill>
                    <a:schemeClr val="bg1"/>
                  </a:solidFill>
                  <a:latin typeface="Arial Black"/>
                  <a:cs typeface="Arial Black"/>
                </a:rPr>
                <a:t>C</a:t>
              </a:r>
            </a:p>
          </p:txBody>
        </p:sp>
      </p:grpSp>
      <p:sp>
        <p:nvSpPr>
          <p:cNvPr id="82" name="Rechthoekige driehoek 81"/>
          <p:cNvSpPr/>
          <p:nvPr/>
        </p:nvSpPr>
        <p:spPr>
          <a:xfrm rot="20400000">
            <a:off x="2083308" y="3713222"/>
            <a:ext cx="1261229" cy="423334"/>
          </a:xfrm>
          <a:prstGeom prst="rtTriangle">
            <a:avLst/>
          </a:prstGeom>
          <a:solidFill>
            <a:srgbClr val="FFFFFF"/>
          </a:solidFill>
          <a:ln w="19050" cmpd="sng">
            <a:solidFill>
              <a:srgbClr val="C4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00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83" name="Tekstvak 82"/>
          <p:cNvSpPr txBox="1"/>
          <p:nvPr/>
        </p:nvSpPr>
        <p:spPr>
          <a:xfrm rot="20340958">
            <a:off x="2170355" y="3969847"/>
            <a:ext cx="5926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dirty="0">
                <a:latin typeface="Arial Rounded MT Bold"/>
                <a:cs typeface="Arial Rounded MT Bold"/>
              </a:rPr>
              <a:t>Borgen</a:t>
            </a:r>
          </a:p>
        </p:txBody>
      </p:sp>
      <p:pic>
        <p:nvPicPr>
          <p:cNvPr id="97" name="Afbeelding 7" descr="Logo Sharewater.gif"/>
          <p:cNvPicPr>
            <a:picLocks noChangeAspect="1"/>
          </p:cNvPicPr>
          <p:nvPr/>
        </p:nvPicPr>
        <p:blipFill rotWithShape="1">
          <a:blip r:embed="rId7" cstate="print"/>
          <a:srcRect l="47343" r="37732"/>
          <a:stretch/>
        </p:blipFill>
        <p:spPr bwMode="auto">
          <a:xfrm>
            <a:off x="4466632" y="5510593"/>
            <a:ext cx="218951" cy="182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Rechte verbindingslijn 20"/>
          <p:cNvCxnSpPr/>
          <p:nvPr/>
        </p:nvCxnSpPr>
        <p:spPr>
          <a:xfrm>
            <a:off x="0" y="5495708"/>
            <a:ext cx="9144000" cy="0"/>
          </a:xfrm>
          <a:prstGeom prst="line">
            <a:avLst/>
          </a:prstGeom>
          <a:ln w="12700" cmpd="sng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hthoek 54"/>
          <p:cNvSpPr/>
          <p:nvPr/>
        </p:nvSpPr>
        <p:spPr>
          <a:xfrm>
            <a:off x="0" y="29479"/>
            <a:ext cx="9144000" cy="539321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9" name="Tekstvak 11"/>
          <p:cNvSpPr txBox="1">
            <a:spLocks noChangeArrowheads="1"/>
          </p:cNvSpPr>
          <p:nvPr/>
        </p:nvSpPr>
        <p:spPr bwMode="auto">
          <a:xfrm>
            <a:off x="1254513" y="109920"/>
            <a:ext cx="6635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  <a:latin typeface="Rockwell Extra Bold"/>
                <a:cs typeface="Rockwell Extra Bold"/>
                <a:sym typeface="Wingdings"/>
              </a:rPr>
              <a:t>Samen continu verbeteren, werken met </a:t>
            </a:r>
            <a:r>
              <a:rPr lang="nl-NL" dirty="0" err="1">
                <a:solidFill>
                  <a:schemeClr val="bg1"/>
                </a:solidFill>
                <a:latin typeface="Rockwell Extra Bold"/>
                <a:cs typeface="Rockwell Extra Bold"/>
                <a:sym typeface="Wingdings"/>
              </a:rPr>
              <a:t>PDCA’s</a:t>
            </a:r>
            <a:endParaRPr lang="nl-NL" dirty="0">
              <a:solidFill>
                <a:schemeClr val="bg1"/>
              </a:solidFill>
              <a:latin typeface="Rockwell Extra Bold"/>
              <a:cs typeface="Rockwell Extra Bold"/>
            </a:endParaRPr>
          </a:p>
        </p:txBody>
      </p:sp>
      <p:cxnSp>
        <p:nvCxnSpPr>
          <p:cNvPr id="70" name="Rechte verbindingslijn 69"/>
          <p:cNvCxnSpPr/>
          <p:nvPr/>
        </p:nvCxnSpPr>
        <p:spPr>
          <a:xfrm>
            <a:off x="0" y="21674"/>
            <a:ext cx="9144000" cy="0"/>
          </a:xfrm>
          <a:prstGeom prst="line">
            <a:avLst/>
          </a:prstGeom>
          <a:ln w="76200" cmpd="sng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/>
          <p:cNvCxnSpPr/>
          <p:nvPr/>
        </p:nvCxnSpPr>
        <p:spPr>
          <a:xfrm>
            <a:off x="0" y="568800"/>
            <a:ext cx="9144000" cy="0"/>
          </a:xfrm>
          <a:prstGeom prst="line">
            <a:avLst/>
          </a:prstGeom>
          <a:ln w="12700" cmpd="sng">
            <a:solidFill>
              <a:srgbClr val="4DB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kstvak 19"/>
          <p:cNvSpPr txBox="1"/>
          <p:nvPr/>
        </p:nvSpPr>
        <p:spPr>
          <a:xfrm rot="16200000">
            <a:off x="8098175" y="3312739"/>
            <a:ext cx="1073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>
                <a:latin typeface="Arial Rounded MT Bold"/>
                <a:cs typeface="Arial Rounded MT Bold"/>
              </a:rPr>
              <a:t>Verbetering</a:t>
            </a:r>
          </a:p>
        </p:txBody>
      </p:sp>
      <p:cxnSp>
        <p:nvCxnSpPr>
          <p:cNvPr id="6" name="Rechte verbindingslijn met pijl 5"/>
          <p:cNvCxnSpPr/>
          <p:nvPr/>
        </p:nvCxnSpPr>
        <p:spPr>
          <a:xfrm>
            <a:off x="786211" y="4976682"/>
            <a:ext cx="7563671" cy="0"/>
          </a:xfrm>
          <a:prstGeom prst="straightConnector1">
            <a:avLst/>
          </a:prstGeom>
          <a:ln w="19050" cmpd="sng">
            <a:solidFill>
              <a:srgbClr val="4DB1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kstvak 6"/>
          <p:cNvSpPr txBox="1"/>
          <p:nvPr/>
        </p:nvSpPr>
        <p:spPr>
          <a:xfrm>
            <a:off x="4351731" y="5005750"/>
            <a:ext cx="4584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>
                <a:latin typeface="Arial Rounded MT Bold"/>
                <a:cs typeface="Arial Rounded MT Bold"/>
              </a:rPr>
              <a:t>Tijd</a:t>
            </a:r>
          </a:p>
        </p:txBody>
      </p:sp>
      <p:cxnSp>
        <p:nvCxnSpPr>
          <p:cNvPr id="19" name="Rechte verbindingslijn met pijl 18"/>
          <p:cNvCxnSpPr/>
          <p:nvPr/>
        </p:nvCxnSpPr>
        <p:spPr>
          <a:xfrm flipV="1">
            <a:off x="8465337" y="2048946"/>
            <a:ext cx="0" cy="2804584"/>
          </a:xfrm>
          <a:prstGeom prst="straightConnector1">
            <a:avLst/>
          </a:prstGeom>
          <a:ln w="19050" cmpd="sng">
            <a:solidFill>
              <a:srgbClr val="4DB1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kstvak 26"/>
          <p:cNvSpPr txBox="1"/>
          <p:nvPr/>
        </p:nvSpPr>
        <p:spPr>
          <a:xfrm>
            <a:off x="782764" y="1696895"/>
            <a:ext cx="2007293" cy="397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400" dirty="0">
                <a:latin typeface="Arial Black"/>
                <a:cs typeface="Arial Black"/>
              </a:rPr>
              <a:t>Plan Do Check Act</a:t>
            </a:r>
          </a:p>
        </p:txBody>
      </p:sp>
      <p:pic>
        <p:nvPicPr>
          <p:cNvPr id="28" name="Afbeelding 27" descr="p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87" y="1160393"/>
            <a:ext cx="478231" cy="476143"/>
          </a:xfrm>
          <a:prstGeom prst="rect">
            <a:avLst/>
          </a:prstGeom>
        </p:spPr>
      </p:pic>
      <p:sp>
        <p:nvSpPr>
          <p:cNvPr id="72" name="Toelichting met afgeronde rechthoek 71"/>
          <p:cNvSpPr/>
          <p:nvPr/>
        </p:nvSpPr>
        <p:spPr>
          <a:xfrm>
            <a:off x="4008834" y="2201635"/>
            <a:ext cx="1267975" cy="269162"/>
          </a:xfrm>
          <a:prstGeom prst="wedgeRoundRectCallout">
            <a:avLst>
              <a:gd name="adj1" fmla="val 67805"/>
              <a:gd name="adj2" fmla="val -121541"/>
              <a:gd name="adj3" fmla="val 16667"/>
            </a:avLst>
          </a:prstGeom>
          <a:solidFill>
            <a:schemeClr val="bg1"/>
          </a:solidFill>
          <a:ln w="19050" cmpd="sng">
            <a:solidFill>
              <a:srgbClr val="4DB1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00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73" name="Tekstvak 72"/>
          <p:cNvSpPr txBox="1"/>
          <p:nvPr/>
        </p:nvSpPr>
        <p:spPr>
          <a:xfrm>
            <a:off x="4010461" y="2216878"/>
            <a:ext cx="12647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900" dirty="0">
                <a:latin typeface="Arial Rounded MT Bold"/>
                <a:cs typeface="Arial Rounded MT Bold"/>
              </a:rPr>
              <a:t>Continu verbeteren</a:t>
            </a:r>
          </a:p>
        </p:txBody>
      </p:sp>
      <p:sp>
        <p:nvSpPr>
          <p:cNvPr id="4" name="Rechthoekige driehoek 3"/>
          <p:cNvSpPr/>
          <p:nvPr/>
        </p:nvSpPr>
        <p:spPr>
          <a:xfrm flipH="1">
            <a:off x="786211" y="2048946"/>
            <a:ext cx="7563671" cy="2804584"/>
          </a:xfrm>
          <a:prstGeom prst="rtTriangle">
            <a:avLst/>
          </a:prstGeom>
          <a:solidFill>
            <a:srgbClr val="FFFFFF"/>
          </a:solidFill>
          <a:ln w="19050" cmpd="sng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00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2" name="Toelichting met afgeronde rechthoek 21"/>
          <p:cNvSpPr/>
          <p:nvPr/>
        </p:nvSpPr>
        <p:spPr>
          <a:xfrm>
            <a:off x="5354016" y="3573599"/>
            <a:ext cx="1873056" cy="530772"/>
          </a:xfrm>
          <a:prstGeom prst="wedgeRoundRectCallout">
            <a:avLst>
              <a:gd name="adj1" fmla="val -41428"/>
              <a:gd name="adj2" fmla="val -115821"/>
              <a:gd name="adj3" fmla="val 16667"/>
            </a:avLst>
          </a:prstGeom>
          <a:solidFill>
            <a:schemeClr val="bg1"/>
          </a:solidFill>
          <a:ln w="19050" cmpd="sng">
            <a:solidFill>
              <a:srgbClr val="4DB1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00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4" name="Tekstvak 63"/>
          <p:cNvSpPr txBox="1"/>
          <p:nvPr/>
        </p:nvSpPr>
        <p:spPr>
          <a:xfrm>
            <a:off x="5369643" y="3585070"/>
            <a:ext cx="18418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900" dirty="0">
                <a:latin typeface="Arial Rounded MT Bold"/>
                <a:cs typeface="Arial Rounded MT Bold"/>
              </a:rPr>
              <a:t>Borgen van</a:t>
            </a:r>
          </a:p>
          <a:p>
            <a:pPr algn="ctr"/>
            <a:r>
              <a:rPr lang="nl-NL" sz="900" dirty="0">
                <a:latin typeface="Arial Rounded MT Bold"/>
                <a:cs typeface="Arial Rounded MT Bold"/>
              </a:rPr>
              <a:t>verbeteringen in standaarden</a:t>
            </a:r>
          </a:p>
          <a:p>
            <a:pPr algn="ctr"/>
            <a:r>
              <a:rPr lang="nl-NL" sz="900" dirty="0">
                <a:latin typeface="Arial Rounded MT Bold"/>
                <a:cs typeface="Arial Rounded MT Bold"/>
              </a:rPr>
              <a:t>of werkwijzen</a:t>
            </a:r>
          </a:p>
        </p:txBody>
      </p:sp>
      <p:sp>
        <p:nvSpPr>
          <p:cNvPr id="80" name="Tekstvak 79"/>
          <p:cNvSpPr txBox="1"/>
          <p:nvPr/>
        </p:nvSpPr>
        <p:spPr>
          <a:xfrm>
            <a:off x="1369066" y="2024489"/>
            <a:ext cx="8288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800" dirty="0" err="1">
                <a:latin typeface="Arial Unicode MS"/>
                <a:cs typeface="Arial Unicode MS"/>
              </a:rPr>
              <a:t>Deming</a:t>
            </a:r>
            <a:r>
              <a:rPr lang="nl-NL" sz="800" dirty="0">
                <a:latin typeface="Arial Unicode MS"/>
                <a:cs typeface="Arial Unicode MS"/>
              </a:rPr>
              <a:t> Cirkel</a:t>
            </a:r>
          </a:p>
        </p:txBody>
      </p:sp>
      <p:pic>
        <p:nvPicPr>
          <p:cNvPr id="13" name="Afbeelding 12" descr="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652" y="4411960"/>
            <a:ext cx="1573112" cy="362744"/>
          </a:xfrm>
          <a:prstGeom prst="rect">
            <a:avLst/>
          </a:prstGeom>
        </p:spPr>
      </p:pic>
      <p:sp>
        <p:nvSpPr>
          <p:cNvPr id="65" name="Tekstvak 64"/>
          <p:cNvSpPr txBox="1"/>
          <p:nvPr/>
        </p:nvSpPr>
        <p:spPr>
          <a:xfrm>
            <a:off x="935935" y="1643039"/>
            <a:ext cx="170095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700" dirty="0">
                <a:latin typeface="Arial Unicode MS"/>
                <a:cs typeface="Arial Unicode MS"/>
              </a:rPr>
              <a:t>CONTINU VERBETEREN MET LEAN</a:t>
            </a:r>
          </a:p>
        </p:txBody>
      </p:sp>
    </p:spTree>
    <p:extLst>
      <p:ext uri="{BB962C8B-B14F-4D97-AF65-F5344CB8AC3E}">
        <p14:creationId xmlns:p14="http://schemas.microsoft.com/office/powerpoint/2010/main" val="4160237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xmlns="" id="{77F9EAA2-F158-9D44-8540-90040E001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331" y="2043734"/>
            <a:ext cx="2442185" cy="1627532"/>
          </a:xfrm>
          <a:prstGeom prst="rect">
            <a:avLst/>
          </a:prstGeom>
        </p:spPr>
      </p:pic>
      <p:sp>
        <p:nvSpPr>
          <p:cNvPr id="17" name="Rechthoek 16"/>
          <p:cNvSpPr/>
          <p:nvPr/>
        </p:nvSpPr>
        <p:spPr>
          <a:xfrm>
            <a:off x="0" y="29479"/>
            <a:ext cx="9144000" cy="539321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8" name="Rechte verbindingslijn 37"/>
          <p:cNvCxnSpPr/>
          <p:nvPr/>
        </p:nvCxnSpPr>
        <p:spPr>
          <a:xfrm>
            <a:off x="0" y="5495708"/>
            <a:ext cx="9144000" cy="0"/>
          </a:xfrm>
          <a:prstGeom prst="line">
            <a:avLst/>
          </a:prstGeom>
          <a:ln w="12700" cmpd="sng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/>
          <p:cNvCxnSpPr/>
          <p:nvPr/>
        </p:nvCxnSpPr>
        <p:spPr>
          <a:xfrm>
            <a:off x="0" y="21674"/>
            <a:ext cx="9144000" cy="0"/>
          </a:xfrm>
          <a:prstGeom prst="line">
            <a:avLst/>
          </a:prstGeom>
          <a:ln w="76200" cmpd="sng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vak 11"/>
          <p:cNvSpPr txBox="1">
            <a:spLocks noChangeArrowheads="1"/>
          </p:cNvSpPr>
          <p:nvPr/>
        </p:nvSpPr>
        <p:spPr bwMode="auto">
          <a:xfrm>
            <a:off x="2773198" y="109920"/>
            <a:ext cx="3597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ckwell Extra Bold"/>
                <a:cs typeface="Rockwell Extra Bold"/>
                <a:sym typeface="Wingdings"/>
              </a:rPr>
              <a:t>FACET PD 2020 Roadmap</a:t>
            </a:r>
            <a:endParaRPr lang="nl-NL" dirty="0">
              <a:solidFill>
                <a:schemeClr val="bg1"/>
              </a:solidFill>
              <a:latin typeface="Rockwell Extra Bold"/>
              <a:cs typeface="Rockwell Extra Bold"/>
            </a:endParaRPr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0" y="568800"/>
            <a:ext cx="9144000" cy="0"/>
          </a:xfrm>
          <a:prstGeom prst="line">
            <a:avLst/>
          </a:prstGeom>
          <a:ln w="12700" cmpd="sng">
            <a:solidFill>
              <a:srgbClr val="4DB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26"/>
          <p:cNvSpPr txBox="1">
            <a:spLocks noChangeArrowheads="1"/>
          </p:cNvSpPr>
          <p:nvPr/>
        </p:nvSpPr>
        <p:spPr bwMode="auto">
          <a:xfrm>
            <a:off x="409484" y="1587229"/>
            <a:ext cx="8610728" cy="346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9767" tIns="41479" rIns="79767" bIns="41479">
            <a:noAutofit/>
          </a:bodyPr>
          <a:lstStyle>
            <a:lvl1pPr marL="342900" indent="-342900" eaLnBrk="0" hangingPunct="0">
              <a:defRPr sz="2400">
                <a:solidFill>
                  <a:schemeClr val="hlink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lnSpc>
                <a:spcPct val="140000"/>
              </a:lnSpc>
              <a:spcBef>
                <a:spcPct val="50000"/>
              </a:spcBef>
              <a:buClr>
                <a:srgbClr val="4DB1FF"/>
              </a:buClr>
              <a:tabLst>
                <a:tab pos="357188" algn="l"/>
              </a:tabLst>
            </a:pPr>
            <a:r>
              <a:rPr lang="nl-NL" sz="1200" b="1" dirty="0">
                <a:solidFill>
                  <a:srgbClr val="4DB1FF"/>
                </a:solidFill>
              </a:rPr>
              <a:t>Q3		</a:t>
            </a:r>
            <a:r>
              <a:rPr lang="nl-NL" sz="1200" b="1" dirty="0">
                <a:solidFill>
                  <a:schemeClr val="tx1"/>
                </a:solidFill>
              </a:rPr>
              <a:t>Projectplanning en -coördinatie, </a:t>
            </a:r>
            <a:r>
              <a:rPr lang="nl-NL" sz="1000" dirty="0">
                <a:solidFill>
                  <a:schemeClr val="tx1"/>
                </a:solidFill>
              </a:rPr>
              <a:t>incl. Maandoverleg en SCRUM voor synchronisatie en vervolgplanning (</a:t>
            </a:r>
            <a:r>
              <a:rPr lang="nl-NL" sz="1000" u="sng" dirty="0">
                <a:solidFill>
                  <a:schemeClr val="tx1"/>
                </a:solidFill>
              </a:rPr>
              <a:t>Collega X</a:t>
            </a:r>
            <a:r>
              <a:rPr lang="nl-NL" sz="1000" dirty="0">
                <a:solidFill>
                  <a:schemeClr val="tx1"/>
                </a:solidFill>
              </a:rPr>
              <a:t>, Y, </a:t>
            </a:r>
            <a:r>
              <a:rPr lang="nl-NL" sz="1000" dirty="0" err="1">
                <a:solidFill>
                  <a:schemeClr val="tx1"/>
                </a:solidFill>
              </a:rPr>
              <a:t>Z</a:t>
            </a:r>
            <a:r>
              <a:rPr lang="nl-NL" sz="1000" dirty="0">
                <a:solidFill>
                  <a:schemeClr val="tx1"/>
                </a:solidFill>
              </a:rPr>
              <a:t>)</a:t>
            </a:r>
            <a:endParaRPr lang="nl-NL" sz="1200" b="1" dirty="0">
              <a:solidFill>
                <a:srgbClr val="4DB1FF"/>
              </a:solidFill>
            </a:endParaRPr>
          </a:p>
          <a:p>
            <a:pPr marL="0" indent="0" eaLnBrk="1" hangingPunct="1">
              <a:lnSpc>
                <a:spcPct val="140000"/>
              </a:lnSpc>
              <a:spcBef>
                <a:spcPct val="50000"/>
              </a:spcBef>
              <a:buClr>
                <a:srgbClr val="4DB1FF"/>
              </a:buClr>
              <a:tabLst>
                <a:tab pos="357188" algn="l"/>
              </a:tabLst>
            </a:pPr>
            <a:r>
              <a:rPr lang="nl-NL" sz="1200" b="1" dirty="0">
                <a:solidFill>
                  <a:srgbClr val="4DB1FF"/>
                </a:solidFill>
              </a:rPr>
              <a:t>Q3/4	</a:t>
            </a:r>
            <a:r>
              <a:rPr lang="nl-NL" sz="1200" dirty="0">
                <a:solidFill>
                  <a:schemeClr val="tx1"/>
                </a:solidFill>
              </a:rPr>
              <a:t>	</a:t>
            </a:r>
            <a:r>
              <a:rPr lang="nl-NL" sz="1200" b="1" dirty="0">
                <a:solidFill>
                  <a:schemeClr val="tx1"/>
                </a:solidFill>
              </a:rPr>
              <a:t>Facilitair </a:t>
            </a:r>
            <a:r>
              <a:rPr lang="nl-NL" sz="1000" dirty="0">
                <a:solidFill>
                  <a:schemeClr val="tx1"/>
                </a:solidFill>
              </a:rPr>
              <a:t>(</a:t>
            </a:r>
            <a:r>
              <a:rPr lang="nl-NL" sz="1000" u="sng" dirty="0">
                <a:solidFill>
                  <a:schemeClr val="tx1"/>
                </a:solidFill>
              </a:rPr>
              <a:t>Collega X</a:t>
            </a:r>
            <a:r>
              <a:rPr lang="nl-NL" sz="1000" dirty="0">
                <a:solidFill>
                  <a:schemeClr val="tx1"/>
                </a:solidFill>
              </a:rPr>
              <a:t>, Y, </a:t>
            </a:r>
            <a:r>
              <a:rPr lang="nl-NL" sz="1000" dirty="0" err="1">
                <a:solidFill>
                  <a:schemeClr val="tx1"/>
                </a:solidFill>
              </a:rPr>
              <a:t>Z</a:t>
            </a:r>
            <a:r>
              <a:rPr lang="nl-NL" sz="1000" dirty="0">
                <a:solidFill>
                  <a:schemeClr val="tx1"/>
                </a:solidFill>
              </a:rPr>
              <a:t>)</a:t>
            </a:r>
          </a:p>
          <a:p>
            <a:pPr marL="0" lvl="0" indent="0" eaLnBrk="1" hangingPunct="1">
              <a:lnSpc>
                <a:spcPct val="140000"/>
              </a:lnSpc>
              <a:spcBef>
                <a:spcPct val="50000"/>
              </a:spcBef>
              <a:buClr>
                <a:srgbClr val="4DB1FF"/>
              </a:buClr>
              <a:tabLst>
                <a:tab pos="357188" algn="l"/>
              </a:tabLst>
            </a:pPr>
            <a:r>
              <a:rPr lang="nl-NL" sz="1200" b="1" dirty="0">
                <a:solidFill>
                  <a:srgbClr val="4DB1FF"/>
                </a:solidFill>
              </a:rPr>
              <a:t>Q3/4	</a:t>
            </a:r>
            <a:r>
              <a:rPr lang="nl-NL" sz="1200" dirty="0">
                <a:solidFill>
                  <a:schemeClr val="tx1"/>
                </a:solidFill>
              </a:rPr>
              <a:t>	</a:t>
            </a:r>
            <a:r>
              <a:rPr lang="nl-NL" sz="1200" b="1" dirty="0">
                <a:solidFill>
                  <a:schemeClr val="tx1"/>
                </a:solidFill>
              </a:rPr>
              <a:t>Samenwerking</a:t>
            </a:r>
            <a:r>
              <a:rPr lang="nl-NL" sz="1200" dirty="0">
                <a:solidFill>
                  <a:schemeClr val="tx1"/>
                </a:solidFill>
              </a:rPr>
              <a:t> in het team en met andere teams, incl. </a:t>
            </a:r>
            <a:r>
              <a:rPr lang="nl-NL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rolverdeling </a:t>
            </a:r>
            <a:r>
              <a:rPr lang="nl-NL" sz="10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nl-NL" sz="1000" u="sng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Collega X</a:t>
            </a:r>
            <a:r>
              <a:rPr lang="nl-NL" sz="10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Y, </a:t>
            </a:r>
            <a:r>
              <a:rPr lang="nl-NL" sz="10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</a:t>
            </a:r>
            <a:r>
              <a:rPr lang="nl-NL" sz="10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lang="nl-NL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40000"/>
              </a:lnSpc>
              <a:spcBef>
                <a:spcPct val="50000"/>
              </a:spcBef>
              <a:buClr>
                <a:srgbClr val="4DB1FF"/>
              </a:buClr>
              <a:tabLst>
                <a:tab pos="357188" algn="l"/>
              </a:tabLst>
            </a:pPr>
            <a:r>
              <a:rPr lang="nl-NL" sz="1200" b="1" dirty="0">
                <a:solidFill>
                  <a:srgbClr val="4DB1FF"/>
                </a:solidFill>
              </a:rPr>
              <a:t>Q3/2	</a:t>
            </a:r>
            <a:r>
              <a:rPr lang="nl-NL" sz="1200" dirty="0">
                <a:solidFill>
                  <a:schemeClr val="tx1"/>
                </a:solidFill>
              </a:rPr>
              <a:t>	</a:t>
            </a:r>
            <a:r>
              <a:rPr lang="nl-NL" sz="1200" b="1" dirty="0">
                <a:solidFill>
                  <a:schemeClr val="tx1"/>
                </a:solidFill>
              </a:rPr>
              <a:t>Acquisitie</a:t>
            </a:r>
            <a:r>
              <a:rPr lang="nl-NL" sz="1200" dirty="0">
                <a:solidFill>
                  <a:schemeClr val="tx1"/>
                </a:solidFill>
              </a:rPr>
              <a:t> organiseren, incl. Verkenner + Monitor en advies-triggers </a:t>
            </a:r>
            <a:r>
              <a:rPr lang="nl-NL" sz="1000" dirty="0">
                <a:solidFill>
                  <a:schemeClr val="tx1"/>
                </a:solidFill>
              </a:rPr>
              <a:t>(</a:t>
            </a:r>
            <a:r>
              <a:rPr lang="nl-NL" sz="1000" u="sng" dirty="0">
                <a:solidFill>
                  <a:schemeClr val="tx1"/>
                </a:solidFill>
              </a:rPr>
              <a:t>Collega X</a:t>
            </a:r>
            <a:r>
              <a:rPr lang="nl-NL" sz="1000" dirty="0">
                <a:solidFill>
                  <a:schemeClr val="tx1"/>
                </a:solidFill>
              </a:rPr>
              <a:t>, Y, </a:t>
            </a:r>
            <a:r>
              <a:rPr lang="nl-NL" sz="1000" dirty="0" err="1">
                <a:solidFill>
                  <a:schemeClr val="tx1"/>
                </a:solidFill>
              </a:rPr>
              <a:t>Z</a:t>
            </a:r>
            <a:r>
              <a:rPr lang="nl-NL" sz="1000" dirty="0">
                <a:solidFill>
                  <a:schemeClr val="tx1"/>
                </a:solidFill>
              </a:rPr>
              <a:t>)</a:t>
            </a:r>
            <a:endParaRPr lang="nl-NL" sz="1200" dirty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140000"/>
              </a:lnSpc>
              <a:spcBef>
                <a:spcPct val="50000"/>
              </a:spcBef>
              <a:buClr>
                <a:srgbClr val="4DB1FF"/>
              </a:buClr>
              <a:tabLst>
                <a:tab pos="357188" algn="l"/>
              </a:tabLst>
            </a:pPr>
            <a:r>
              <a:rPr lang="nl-NL" sz="1200" b="1" dirty="0">
                <a:solidFill>
                  <a:srgbClr val="4DB1FF"/>
                </a:solidFill>
              </a:rPr>
              <a:t>Q3/4	</a:t>
            </a:r>
            <a:r>
              <a:rPr lang="nl-NL" sz="1200" dirty="0">
                <a:solidFill>
                  <a:schemeClr val="tx1"/>
                </a:solidFill>
              </a:rPr>
              <a:t>	</a:t>
            </a:r>
            <a:r>
              <a:rPr lang="nl-NL" sz="1200" b="1" dirty="0">
                <a:solidFill>
                  <a:schemeClr val="tx1"/>
                </a:solidFill>
              </a:rPr>
              <a:t>Klantsegmentatie</a:t>
            </a:r>
            <a:r>
              <a:rPr lang="nl-NL" sz="1200" dirty="0">
                <a:solidFill>
                  <a:schemeClr val="tx1"/>
                </a:solidFill>
              </a:rPr>
              <a:t> + </a:t>
            </a:r>
            <a:r>
              <a:rPr lang="nl-NL" sz="1200" b="1" dirty="0">
                <a:solidFill>
                  <a:schemeClr val="tx1"/>
                </a:solidFill>
              </a:rPr>
              <a:t>Loket</a:t>
            </a:r>
            <a:r>
              <a:rPr lang="nl-NL" sz="1200" dirty="0">
                <a:solidFill>
                  <a:schemeClr val="tx1"/>
                </a:solidFill>
              </a:rPr>
              <a:t> vullen </a:t>
            </a:r>
            <a:r>
              <a:rPr lang="nl-NL" sz="1000" dirty="0">
                <a:solidFill>
                  <a:schemeClr val="tx1"/>
                </a:solidFill>
              </a:rPr>
              <a:t>(</a:t>
            </a:r>
            <a:r>
              <a:rPr lang="nl-NL" sz="1000" u="sng" dirty="0">
                <a:solidFill>
                  <a:schemeClr val="tx1"/>
                </a:solidFill>
              </a:rPr>
              <a:t>Collega X</a:t>
            </a:r>
            <a:r>
              <a:rPr lang="nl-NL" sz="1000" dirty="0">
                <a:solidFill>
                  <a:schemeClr val="tx1"/>
                </a:solidFill>
              </a:rPr>
              <a:t>, Y, </a:t>
            </a:r>
            <a:r>
              <a:rPr lang="nl-NL" sz="1000" dirty="0" err="1">
                <a:solidFill>
                  <a:schemeClr val="tx1"/>
                </a:solidFill>
              </a:rPr>
              <a:t>Z</a:t>
            </a:r>
            <a:r>
              <a:rPr lang="nl-NL" sz="1000" dirty="0">
                <a:solidFill>
                  <a:schemeClr val="tx1"/>
                </a:solidFill>
              </a:rPr>
              <a:t>)</a:t>
            </a:r>
            <a:endParaRPr lang="nl-NL" sz="1200" b="1" dirty="0">
              <a:solidFill>
                <a:srgbClr val="4DB1FF"/>
              </a:solidFill>
            </a:endParaRPr>
          </a:p>
          <a:p>
            <a:pPr marL="0" indent="0" eaLnBrk="1" hangingPunct="1">
              <a:lnSpc>
                <a:spcPct val="140000"/>
              </a:lnSpc>
              <a:spcBef>
                <a:spcPct val="50000"/>
              </a:spcBef>
              <a:buClr>
                <a:srgbClr val="4DB1FF"/>
              </a:buClr>
              <a:tabLst>
                <a:tab pos="357188" algn="l"/>
              </a:tabLst>
            </a:pPr>
            <a:r>
              <a:rPr lang="nl-NL" sz="1200" b="1" dirty="0">
                <a:solidFill>
                  <a:srgbClr val="4DB1FF"/>
                </a:solidFill>
              </a:rPr>
              <a:t>Q4/1	</a:t>
            </a:r>
            <a:r>
              <a:rPr lang="nl-NL" sz="1200" dirty="0">
                <a:solidFill>
                  <a:schemeClr val="tx1"/>
                </a:solidFill>
              </a:rPr>
              <a:t>	</a:t>
            </a:r>
            <a:r>
              <a:rPr lang="nl-NL" sz="1200" b="1" dirty="0">
                <a:solidFill>
                  <a:schemeClr val="tx1"/>
                </a:solidFill>
              </a:rPr>
              <a:t>Financieel / verdienmodel </a:t>
            </a:r>
            <a:r>
              <a:rPr lang="nl-NL" sz="1200" dirty="0">
                <a:solidFill>
                  <a:schemeClr val="tx1"/>
                </a:solidFill>
              </a:rPr>
              <a:t>opstellen stappenplan </a:t>
            </a:r>
            <a:r>
              <a:rPr lang="nl-NL" sz="1000" dirty="0">
                <a:solidFill>
                  <a:schemeClr val="tx1"/>
                </a:solidFill>
              </a:rPr>
              <a:t>(</a:t>
            </a:r>
            <a:r>
              <a:rPr lang="nl-NL" sz="1000" u="sng" dirty="0">
                <a:solidFill>
                  <a:schemeClr val="tx1"/>
                </a:solidFill>
              </a:rPr>
              <a:t>Collega X</a:t>
            </a:r>
            <a:r>
              <a:rPr lang="nl-NL" sz="1000" dirty="0">
                <a:solidFill>
                  <a:schemeClr val="tx1"/>
                </a:solidFill>
              </a:rPr>
              <a:t>, Y, </a:t>
            </a:r>
            <a:r>
              <a:rPr lang="nl-NL" sz="1000" dirty="0" err="1">
                <a:solidFill>
                  <a:schemeClr val="tx1"/>
                </a:solidFill>
              </a:rPr>
              <a:t>Z</a:t>
            </a:r>
            <a:r>
              <a:rPr lang="nl-NL" sz="1000" dirty="0">
                <a:solidFill>
                  <a:schemeClr val="tx1"/>
                </a:solidFill>
              </a:rPr>
              <a:t>)</a:t>
            </a:r>
            <a:endParaRPr lang="nl-NL" sz="1000" b="1" dirty="0">
              <a:solidFill>
                <a:srgbClr val="4DB1FF"/>
              </a:solidFill>
            </a:endParaRPr>
          </a:p>
          <a:p>
            <a:pPr marL="0" indent="0" eaLnBrk="1" hangingPunct="1">
              <a:lnSpc>
                <a:spcPct val="140000"/>
              </a:lnSpc>
              <a:spcBef>
                <a:spcPct val="50000"/>
              </a:spcBef>
              <a:buClr>
                <a:srgbClr val="4DB1FF"/>
              </a:buClr>
              <a:tabLst>
                <a:tab pos="357188" algn="l"/>
              </a:tabLst>
            </a:pPr>
            <a:r>
              <a:rPr lang="nl-NL" sz="1200" b="1" dirty="0">
                <a:solidFill>
                  <a:srgbClr val="4DB1FF"/>
                </a:solidFill>
              </a:rPr>
              <a:t>Q4/1</a:t>
            </a:r>
            <a:r>
              <a:rPr lang="nl-NL" sz="1200" dirty="0">
                <a:solidFill>
                  <a:schemeClr val="tx1"/>
                </a:solidFill>
              </a:rPr>
              <a:t>		</a:t>
            </a:r>
            <a:r>
              <a:rPr lang="nl-NL" sz="1200" b="1" dirty="0">
                <a:solidFill>
                  <a:schemeClr val="tx1"/>
                </a:solidFill>
              </a:rPr>
              <a:t>Best practices </a:t>
            </a:r>
            <a:r>
              <a:rPr lang="nl-NL" sz="1200" dirty="0">
                <a:solidFill>
                  <a:schemeClr val="tx1"/>
                </a:solidFill>
              </a:rPr>
              <a:t>uitwerken / story telling ‘vuurtorens’, incl. naam en andere PR/communicatiekanalen </a:t>
            </a:r>
            <a:r>
              <a:rPr lang="nl-NL" sz="1000" dirty="0">
                <a:solidFill>
                  <a:schemeClr val="tx1"/>
                </a:solidFill>
              </a:rPr>
              <a:t>(</a:t>
            </a:r>
            <a:r>
              <a:rPr lang="nl-NL" sz="1000" u="sng" dirty="0">
                <a:solidFill>
                  <a:schemeClr val="tx1"/>
                </a:solidFill>
              </a:rPr>
              <a:t>Collega X</a:t>
            </a:r>
            <a:r>
              <a:rPr lang="nl-NL" sz="1000" dirty="0">
                <a:solidFill>
                  <a:schemeClr val="tx1"/>
                </a:solidFill>
              </a:rPr>
              <a:t>, Y, </a:t>
            </a:r>
            <a:r>
              <a:rPr lang="nl-NL" sz="1000" dirty="0" err="1">
                <a:solidFill>
                  <a:schemeClr val="tx1"/>
                </a:solidFill>
              </a:rPr>
              <a:t>Z</a:t>
            </a:r>
            <a:r>
              <a:rPr lang="nl-NL" sz="1000" dirty="0">
                <a:solidFill>
                  <a:schemeClr val="tx1"/>
                </a:solidFill>
              </a:rPr>
              <a:t>)</a:t>
            </a:r>
            <a:endParaRPr lang="nl-NL" sz="1200" dirty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140000"/>
              </a:lnSpc>
              <a:spcBef>
                <a:spcPct val="50000"/>
              </a:spcBef>
              <a:buClr>
                <a:srgbClr val="4DB1FF"/>
              </a:buClr>
              <a:tabLst>
                <a:tab pos="357188" algn="l"/>
              </a:tabLst>
            </a:pPr>
            <a:r>
              <a:rPr lang="nl-NL" sz="1200" b="1" dirty="0">
                <a:solidFill>
                  <a:srgbClr val="4DB1FF"/>
                </a:solidFill>
              </a:rPr>
              <a:t>Q4/1</a:t>
            </a:r>
            <a:r>
              <a:rPr lang="nl-NL" sz="1200" b="1" dirty="0">
                <a:solidFill>
                  <a:schemeClr val="tx1"/>
                </a:solidFill>
              </a:rPr>
              <a:t>	</a:t>
            </a:r>
            <a:r>
              <a:rPr lang="nl-NL" sz="1000" b="1" dirty="0">
                <a:solidFill>
                  <a:schemeClr val="tx1"/>
                </a:solidFill>
              </a:rPr>
              <a:t>	</a:t>
            </a:r>
            <a:r>
              <a:rPr lang="nl-NL" sz="1200" b="1" dirty="0">
                <a:solidFill>
                  <a:schemeClr val="tx1"/>
                </a:solidFill>
              </a:rPr>
              <a:t>Interne profilering</a:t>
            </a:r>
            <a:r>
              <a:rPr lang="nl-NL" sz="1200" dirty="0">
                <a:solidFill>
                  <a:schemeClr val="tx1"/>
                </a:solidFill>
              </a:rPr>
              <a:t>, incl. omschrijvingen RB, opleiden </a:t>
            </a:r>
            <a:r>
              <a:rPr lang="nl-NL" sz="1200" dirty="0" err="1">
                <a:solidFill>
                  <a:schemeClr val="tx1"/>
                </a:solidFill>
              </a:rPr>
              <a:t>RB’s</a:t>
            </a:r>
            <a:r>
              <a:rPr lang="nl-NL" sz="1200" dirty="0">
                <a:solidFill>
                  <a:schemeClr val="tx1"/>
                </a:solidFill>
              </a:rPr>
              <a:t>, kartrekkers lonen/advies benoemen </a:t>
            </a:r>
            <a:r>
              <a:rPr lang="nl-NL" sz="1000" dirty="0">
                <a:solidFill>
                  <a:schemeClr val="tx1"/>
                </a:solidFill>
              </a:rPr>
              <a:t>(</a:t>
            </a:r>
            <a:r>
              <a:rPr lang="nl-NL" sz="1000" u="sng" dirty="0">
                <a:solidFill>
                  <a:schemeClr val="tx1"/>
                </a:solidFill>
              </a:rPr>
              <a:t>Collega X</a:t>
            </a:r>
            <a:r>
              <a:rPr lang="nl-NL" sz="1000" dirty="0">
                <a:solidFill>
                  <a:schemeClr val="tx1"/>
                </a:solidFill>
              </a:rPr>
              <a:t>, Y, </a:t>
            </a:r>
            <a:r>
              <a:rPr lang="nl-NL" sz="1000" dirty="0" err="1">
                <a:solidFill>
                  <a:schemeClr val="tx1"/>
                </a:solidFill>
              </a:rPr>
              <a:t>Z</a:t>
            </a:r>
            <a:r>
              <a:rPr lang="nl-NL" sz="1000" dirty="0">
                <a:solidFill>
                  <a:schemeClr val="tx1"/>
                </a:solidFill>
              </a:rPr>
              <a:t>)</a:t>
            </a:r>
            <a:endParaRPr lang="nl-NL" sz="1200" dirty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140000"/>
              </a:lnSpc>
              <a:spcBef>
                <a:spcPct val="50000"/>
              </a:spcBef>
              <a:buClr>
                <a:srgbClr val="4DB1FF"/>
              </a:buClr>
              <a:tabLst>
                <a:tab pos="357188" algn="l"/>
              </a:tabLst>
            </a:pPr>
            <a:r>
              <a:rPr lang="nl-NL" sz="1200" b="1" dirty="0">
                <a:solidFill>
                  <a:srgbClr val="4DB1FF"/>
                </a:solidFill>
              </a:rPr>
              <a:t>Q4/2</a:t>
            </a:r>
            <a:r>
              <a:rPr lang="nl-NL" sz="1200" b="1" dirty="0">
                <a:solidFill>
                  <a:schemeClr val="tx1"/>
                </a:solidFill>
              </a:rPr>
              <a:t>		Lean </a:t>
            </a:r>
            <a:r>
              <a:rPr lang="nl-NL" sz="1200" dirty="0">
                <a:solidFill>
                  <a:schemeClr val="tx1"/>
                </a:solidFill>
              </a:rPr>
              <a:t>stroomlijnen en borgen processen </a:t>
            </a:r>
            <a:r>
              <a:rPr lang="nl-NL" sz="1000" dirty="0">
                <a:solidFill>
                  <a:schemeClr val="tx1"/>
                </a:solidFill>
              </a:rPr>
              <a:t>(</a:t>
            </a:r>
            <a:r>
              <a:rPr lang="nl-NL" sz="1000" u="sng" dirty="0">
                <a:solidFill>
                  <a:schemeClr val="tx1"/>
                </a:solidFill>
              </a:rPr>
              <a:t>Collega X</a:t>
            </a:r>
            <a:r>
              <a:rPr lang="nl-NL" sz="1000" dirty="0">
                <a:solidFill>
                  <a:schemeClr val="tx1"/>
                </a:solidFill>
              </a:rPr>
              <a:t>, Y, </a:t>
            </a:r>
            <a:r>
              <a:rPr lang="nl-NL" sz="1000" dirty="0" err="1">
                <a:solidFill>
                  <a:schemeClr val="tx1"/>
                </a:solidFill>
              </a:rPr>
              <a:t>Z</a:t>
            </a:r>
            <a:r>
              <a:rPr lang="nl-NL" sz="1000" dirty="0">
                <a:solidFill>
                  <a:schemeClr val="tx1"/>
                </a:solidFill>
              </a:rPr>
              <a:t>)</a:t>
            </a:r>
          </a:p>
          <a:p>
            <a:pPr marL="0" indent="0" eaLnBrk="1" hangingPunct="1">
              <a:lnSpc>
                <a:spcPct val="140000"/>
              </a:lnSpc>
              <a:spcBef>
                <a:spcPct val="50000"/>
              </a:spcBef>
              <a:buClr>
                <a:srgbClr val="4DB1FF"/>
              </a:buClr>
              <a:tabLst>
                <a:tab pos="357188" algn="l"/>
              </a:tabLst>
            </a:pPr>
            <a:r>
              <a:rPr lang="nl-NL" sz="1200" b="1" dirty="0">
                <a:solidFill>
                  <a:srgbClr val="4DB1FF"/>
                </a:solidFill>
              </a:rPr>
              <a:t>Q1/2</a:t>
            </a:r>
            <a:r>
              <a:rPr lang="nl-NL" sz="1200" b="1" dirty="0">
                <a:solidFill>
                  <a:schemeClr val="tx1"/>
                </a:solidFill>
              </a:rPr>
              <a:t>		R&amp;D </a:t>
            </a:r>
            <a:r>
              <a:rPr lang="nl-NL" sz="1200" dirty="0">
                <a:solidFill>
                  <a:schemeClr val="tx1"/>
                </a:solidFill>
              </a:rPr>
              <a:t>ontwikkelen producten en diensten </a:t>
            </a:r>
            <a:r>
              <a:rPr lang="nl-NL" sz="1000" dirty="0">
                <a:solidFill>
                  <a:schemeClr val="tx1"/>
                </a:solidFill>
              </a:rPr>
              <a:t>(</a:t>
            </a:r>
            <a:r>
              <a:rPr lang="nl-NL" sz="1000" u="sng" dirty="0">
                <a:solidFill>
                  <a:schemeClr val="tx1"/>
                </a:solidFill>
              </a:rPr>
              <a:t>Collega X</a:t>
            </a:r>
            <a:r>
              <a:rPr lang="nl-NL" sz="1000" dirty="0">
                <a:solidFill>
                  <a:schemeClr val="tx1"/>
                </a:solidFill>
              </a:rPr>
              <a:t>, Y, </a:t>
            </a:r>
            <a:r>
              <a:rPr lang="nl-NL" sz="1000" dirty="0" err="1">
                <a:solidFill>
                  <a:schemeClr val="tx1"/>
                </a:solidFill>
              </a:rPr>
              <a:t>Z</a:t>
            </a:r>
            <a:r>
              <a:rPr lang="nl-NL" sz="1000" dirty="0">
                <a:solidFill>
                  <a:schemeClr val="tx1"/>
                </a:solidFill>
              </a:rPr>
              <a:t>)</a:t>
            </a:r>
            <a:endParaRPr lang="nl-NL" sz="1200" b="1" dirty="0">
              <a:solidFill>
                <a:srgbClr val="4DB1FF"/>
              </a:solidFill>
            </a:endParaRPr>
          </a:p>
        </p:txBody>
      </p:sp>
      <p:sp>
        <p:nvSpPr>
          <p:cNvPr id="10" name="Afgeronde rechthoek 9"/>
          <p:cNvSpPr/>
          <p:nvPr/>
        </p:nvSpPr>
        <p:spPr>
          <a:xfrm>
            <a:off x="2931863" y="969017"/>
            <a:ext cx="4150723" cy="330347"/>
          </a:xfrm>
          <a:prstGeom prst="roundRect">
            <a:avLst>
              <a:gd name="adj" fmla="val 50000"/>
            </a:avLst>
          </a:prstGeom>
          <a:solidFill>
            <a:srgbClr val="4DB1FF"/>
          </a:solidFill>
          <a:ln w="19050" cmpd="sng">
            <a:solidFill>
              <a:srgbClr val="4DB1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>
              <a:lnSpc>
                <a:spcPct val="90000"/>
              </a:lnSpc>
            </a:pPr>
            <a:r>
              <a:rPr lang="nl-NL" sz="1300" dirty="0">
                <a:solidFill>
                  <a:schemeClr val="bg1"/>
                </a:solidFill>
                <a:latin typeface="Arial Unicode MS"/>
                <a:cs typeface="Arial Unicode MS"/>
                <a:sym typeface="Wingdings"/>
              </a:rPr>
              <a:t>Initiatieven komend jaar…</a:t>
            </a:r>
            <a:endParaRPr lang="nl-NL" sz="1300" dirty="0">
              <a:solidFill>
                <a:schemeClr val="bg1"/>
              </a:solidFill>
              <a:latin typeface="Arial Unicode MS"/>
              <a:cs typeface="Arial Unicode MS"/>
            </a:endParaRPr>
          </a:p>
        </p:txBody>
      </p:sp>
      <p:pic>
        <p:nvPicPr>
          <p:cNvPr id="11" name="Afbeelding 10" descr="Naamloo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63"/>
          <a:stretch/>
        </p:blipFill>
        <p:spPr>
          <a:xfrm>
            <a:off x="2061415" y="691704"/>
            <a:ext cx="1123156" cy="890159"/>
          </a:xfrm>
          <a:prstGeom prst="rect">
            <a:avLst/>
          </a:prstGeom>
        </p:spPr>
      </p:pic>
      <p:grpSp>
        <p:nvGrpSpPr>
          <p:cNvPr id="13" name="Groeperen 12"/>
          <p:cNvGrpSpPr/>
          <p:nvPr/>
        </p:nvGrpSpPr>
        <p:grpSpPr>
          <a:xfrm>
            <a:off x="3862392" y="5121446"/>
            <a:ext cx="1419217" cy="335927"/>
            <a:chOff x="436950" y="2281233"/>
            <a:chExt cx="1419217" cy="335927"/>
          </a:xfrm>
        </p:grpSpPr>
        <p:pic>
          <p:nvPicPr>
            <p:cNvPr id="14" name="Afbeelding 13"/>
            <p:cNvPicPr>
              <a:picLocks noChangeAspect="1"/>
            </p:cNvPicPr>
            <p:nvPr/>
          </p:nvPicPr>
          <p:blipFill rotWithShape="1">
            <a:blip r:embed="rId5"/>
            <a:srcRect b="30937"/>
            <a:stretch/>
          </p:blipFill>
          <p:spPr>
            <a:xfrm>
              <a:off x="772305" y="2281233"/>
              <a:ext cx="748507" cy="157882"/>
            </a:xfrm>
            <a:prstGeom prst="rect">
              <a:avLst/>
            </a:prstGeom>
          </p:spPr>
        </p:pic>
        <p:sp>
          <p:nvSpPr>
            <p:cNvPr id="15" name="Tekstvak 14"/>
            <p:cNvSpPr txBox="1"/>
            <p:nvPr/>
          </p:nvSpPr>
          <p:spPr>
            <a:xfrm>
              <a:off x="436950" y="2432494"/>
              <a:ext cx="141921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600" b="1" kern="0" spc="130" dirty="0">
                  <a:solidFill>
                    <a:srgbClr val="0B2053"/>
                  </a:solidFill>
                  <a:latin typeface="Arial Unicode MS"/>
                  <a:cs typeface="Arial Unicode MS"/>
                </a:rPr>
                <a:t>PERSONEELSDIENSTEN</a:t>
              </a:r>
            </a:p>
          </p:txBody>
        </p:sp>
      </p:grpSp>
      <p:pic>
        <p:nvPicPr>
          <p:cNvPr id="20" name="Afbeelding 7" descr="Logo Sharewater.gif"/>
          <p:cNvPicPr>
            <a:picLocks noChangeAspect="1"/>
          </p:cNvPicPr>
          <p:nvPr/>
        </p:nvPicPr>
        <p:blipFill rotWithShape="1">
          <a:blip r:embed="rId6" cstate="print"/>
          <a:srcRect l="47343" r="37732"/>
          <a:stretch/>
        </p:blipFill>
        <p:spPr bwMode="auto">
          <a:xfrm>
            <a:off x="4466632" y="5510593"/>
            <a:ext cx="218951" cy="182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7901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 descr="C:\Documents and Settings\C-insight\Mijn documenten\C-insight\Logo.huistijl\Logo_C-insight def.jpg"/>
          <p:cNvPicPr>
            <a:picLocks noChangeAspect="1" noChangeArrowheads="1"/>
          </p:cNvPicPr>
          <p:nvPr/>
        </p:nvPicPr>
        <p:blipFill rotWithShape="1"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82"/>
          <a:stretch/>
        </p:blipFill>
        <p:spPr bwMode="auto">
          <a:xfrm>
            <a:off x="5741446" y="3090623"/>
            <a:ext cx="4235818" cy="40956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kstvak 11"/>
          <p:cNvSpPr txBox="1">
            <a:spLocks noChangeArrowheads="1"/>
          </p:cNvSpPr>
          <p:nvPr/>
        </p:nvSpPr>
        <p:spPr bwMode="auto">
          <a:xfrm>
            <a:off x="3216631" y="109920"/>
            <a:ext cx="27109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Rockwell Extra Bold"/>
                <a:cs typeface="Rockwell Extra Bold"/>
                <a:sym typeface="Wingdings"/>
              </a:rPr>
              <a:t>TL Coaching Skills</a:t>
            </a:r>
            <a:endParaRPr lang="en-GB" dirty="0">
              <a:solidFill>
                <a:schemeClr val="bg1"/>
              </a:solidFill>
              <a:latin typeface="Rockwell Extra Bold"/>
              <a:cs typeface="Rockwell Extra Bold"/>
            </a:endParaRPr>
          </a:p>
        </p:txBody>
      </p:sp>
      <p:sp>
        <p:nvSpPr>
          <p:cNvPr id="18" name="Afgeronde rechthoek 17"/>
          <p:cNvSpPr/>
          <p:nvPr/>
        </p:nvSpPr>
        <p:spPr>
          <a:xfrm>
            <a:off x="2397936" y="308781"/>
            <a:ext cx="4348130" cy="565247"/>
          </a:xfrm>
          <a:prstGeom prst="roundRect">
            <a:avLst>
              <a:gd name="adj" fmla="val 8733"/>
            </a:avLst>
          </a:prstGeom>
          <a:solidFill>
            <a:srgbClr val="E9121B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>
              <a:lnSpc>
                <a:spcPct val="90000"/>
              </a:lnSpc>
            </a:pPr>
            <a:r>
              <a:rPr lang="nl-NL" sz="1200" dirty="0">
                <a:latin typeface="Century Gothic"/>
                <a:cs typeface="Century Gothic"/>
              </a:rPr>
              <a:t>Lessen…</a:t>
            </a:r>
          </a:p>
        </p:txBody>
      </p:sp>
      <p:sp>
        <p:nvSpPr>
          <p:cNvPr id="99" name="Afgeronde rechthoek 98"/>
          <p:cNvSpPr/>
          <p:nvPr/>
        </p:nvSpPr>
        <p:spPr>
          <a:xfrm flipH="1">
            <a:off x="450582" y="2114004"/>
            <a:ext cx="1496829" cy="1486993"/>
          </a:xfrm>
          <a:prstGeom prst="roundRect">
            <a:avLst>
              <a:gd name="adj" fmla="val 8113"/>
            </a:avLst>
          </a:prstGeom>
          <a:blipFill rotWithShape="1">
            <a:blip r:embed="rId4"/>
            <a:stretch>
              <a:fillRect/>
            </a:stretch>
          </a:blipFill>
          <a:ln w="19050" cmpd="sng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entury Gothic"/>
              <a:cs typeface="Century Gothic"/>
            </a:endParaRPr>
          </a:p>
        </p:txBody>
      </p:sp>
      <p:sp>
        <p:nvSpPr>
          <p:cNvPr id="102" name="Afgeronde rechthoek 101"/>
          <p:cNvSpPr/>
          <p:nvPr/>
        </p:nvSpPr>
        <p:spPr>
          <a:xfrm>
            <a:off x="7196591" y="2114004"/>
            <a:ext cx="1486386" cy="1486993"/>
          </a:xfrm>
          <a:prstGeom prst="roundRect">
            <a:avLst>
              <a:gd name="adj" fmla="val 8113"/>
            </a:avLst>
          </a:prstGeom>
          <a:blipFill rotWithShape="1">
            <a:blip r:embed="rId4"/>
            <a:stretch>
              <a:fillRect/>
            </a:stretch>
          </a:blipFill>
          <a:ln w="19050" cmpd="sng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entury Gothic"/>
              <a:cs typeface="Century Gothic"/>
            </a:endParaRPr>
          </a:p>
        </p:txBody>
      </p:sp>
      <p:pic>
        <p:nvPicPr>
          <p:cNvPr id="17" name="Picture 9" descr="C:\Documents and Settings\C-insight\Mijn documenten\C-insight\Logo.huistijl\Logo_C-insight def.jpg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70" y="5017686"/>
            <a:ext cx="1046665" cy="4798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2FCA6117-36E1-FD4C-926C-AF3EE39AD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9290" y="1487494"/>
            <a:ext cx="5005419" cy="24167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336BDD87-52B3-504E-B3A3-13513215A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8102" y="3822372"/>
            <a:ext cx="2027798" cy="189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36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 descr="C:\Documents and Settings\C-insight\Mijn documenten\C-insight\Logo.huistijl\Logo_C-insight def.jpg"/>
          <p:cNvPicPr>
            <a:picLocks noChangeAspect="1" noChangeArrowheads="1"/>
          </p:cNvPicPr>
          <p:nvPr/>
        </p:nvPicPr>
        <p:blipFill rotWithShape="1"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82"/>
          <a:stretch/>
        </p:blipFill>
        <p:spPr bwMode="auto">
          <a:xfrm>
            <a:off x="5741446" y="3090623"/>
            <a:ext cx="4235818" cy="40956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kstvak 11"/>
          <p:cNvSpPr txBox="1">
            <a:spLocks noChangeArrowheads="1"/>
          </p:cNvSpPr>
          <p:nvPr/>
        </p:nvSpPr>
        <p:spPr bwMode="auto">
          <a:xfrm>
            <a:off x="3216631" y="109920"/>
            <a:ext cx="27109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Rockwell Extra Bold"/>
                <a:cs typeface="Rockwell Extra Bold"/>
                <a:sym typeface="Wingdings"/>
              </a:rPr>
              <a:t>TL Coaching Skills</a:t>
            </a:r>
            <a:endParaRPr lang="en-GB" dirty="0">
              <a:solidFill>
                <a:schemeClr val="bg1"/>
              </a:solidFill>
              <a:latin typeface="Rockwell Extra Bold"/>
              <a:cs typeface="Rockwell Extra Bold"/>
            </a:endParaRPr>
          </a:p>
        </p:txBody>
      </p:sp>
      <p:sp>
        <p:nvSpPr>
          <p:cNvPr id="18" name="Afgeronde rechthoek 17"/>
          <p:cNvSpPr/>
          <p:nvPr/>
        </p:nvSpPr>
        <p:spPr>
          <a:xfrm>
            <a:off x="2397936" y="308781"/>
            <a:ext cx="4348130" cy="565247"/>
          </a:xfrm>
          <a:prstGeom prst="roundRect">
            <a:avLst>
              <a:gd name="adj" fmla="val 8733"/>
            </a:avLst>
          </a:prstGeom>
          <a:solidFill>
            <a:srgbClr val="E9121B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>
              <a:lnSpc>
                <a:spcPct val="90000"/>
              </a:lnSpc>
            </a:pPr>
            <a:r>
              <a:rPr lang="nl-NL" sz="1200" dirty="0">
                <a:latin typeface="Century Gothic"/>
                <a:cs typeface="Century Gothic"/>
              </a:rPr>
              <a:t>Borgen van resultaat…</a:t>
            </a:r>
          </a:p>
        </p:txBody>
      </p:sp>
      <p:sp>
        <p:nvSpPr>
          <p:cNvPr id="99" name="Afgeronde rechthoek 98"/>
          <p:cNvSpPr/>
          <p:nvPr/>
        </p:nvSpPr>
        <p:spPr>
          <a:xfrm flipH="1">
            <a:off x="7196591" y="2114004"/>
            <a:ext cx="1496829" cy="1486993"/>
          </a:xfrm>
          <a:prstGeom prst="roundRect">
            <a:avLst>
              <a:gd name="adj" fmla="val 8113"/>
            </a:avLst>
          </a:prstGeom>
          <a:blipFill rotWithShape="1">
            <a:blip r:embed="rId4"/>
            <a:stretch>
              <a:fillRect/>
            </a:stretch>
          </a:blipFill>
          <a:ln w="19050" cmpd="sng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entury Gothic"/>
              <a:cs typeface="Century Gothic"/>
            </a:endParaRPr>
          </a:p>
        </p:txBody>
      </p:sp>
      <p:pic>
        <p:nvPicPr>
          <p:cNvPr id="17" name="Picture 9" descr="C:\Documents and Settings\C-insight\Mijn documenten\C-insight\Logo.huistijl\Logo_C-insight def.jpg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70" y="5017686"/>
            <a:ext cx="1046665" cy="4798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fgeronde rechthoek 8">
            <a:extLst>
              <a:ext uri="{FF2B5EF4-FFF2-40B4-BE49-F238E27FC236}">
                <a16:creationId xmlns:a16="http://schemas.microsoft.com/office/drawing/2014/main" xmlns="" id="{7D3CA4D8-E444-D841-BB29-A05D498E51F1}"/>
              </a:ext>
            </a:extLst>
          </p:cNvPr>
          <p:cNvSpPr/>
          <p:nvPr/>
        </p:nvSpPr>
        <p:spPr>
          <a:xfrm>
            <a:off x="461025" y="2114004"/>
            <a:ext cx="1486386" cy="1486993"/>
          </a:xfrm>
          <a:prstGeom prst="roundRect">
            <a:avLst>
              <a:gd name="adj" fmla="val 8113"/>
            </a:avLst>
          </a:prstGeom>
          <a:blipFill rotWithShape="1">
            <a:blip r:embed="rId5"/>
            <a:stretch>
              <a:fillRect/>
            </a:stretch>
          </a:blipFill>
          <a:ln w="19050" cmpd="sng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entury Gothic"/>
              <a:cs typeface="Century Gothic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E0D1E6BA-8638-BC4E-92B7-47B788EA20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3182" y="1510228"/>
            <a:ext cx="4857636" cy="269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74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 descr="C:\Documents and Settings\C-insight\Mijn documenten\C-insight\Logo.huistijl\Logo_C-insight def.jpg"/>
          <p:cNvPicPr>
            <a:picLocks noChangeAspect="1" noChangeArrowheads="1"/>
          </p:cNvPicPr>
          <p:nvPr/>
        </p:nvPicPr>
        <p:blipFill rotWithShape="1"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82"/>
          <a:stretch/>
        </p:blipFill>
        <p:spPr bwMode="auto">
          <a:xfrm>
            <a:off x="5741446" y="3090623"/>
            <a:ext cx="4235818" cy="40956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fgeronde rechthoek 17"/>
          <p:cNvSpPr/>
          <p:nvPr/>
        </p:nvSpPr>
        <p:spPr>
          <a:xfrm>
            <a:off x="2397936" y="308781"/>
            <a:ext cx="4348130" cy="565247"/>
          </a:xfrm>
          <a:prstGeom prst="roundRect">
            <a:avLst>
              <a:gd name="adj" fmla="val 8733"/>
            </a:avLst>
          </a:prstGeom>
          <a:solidFill>
            <a:srgbClr val="E9121B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>
              <a:lnSpc>
                <a:spcPct val="90000"/>
              </a:lnSpc>
            </a:pPr>
            <a:r>
              <a:rPr lang="nl-NL" sz="1200" dirty="0">
                <a:latin typeface="Century Gothic"/>
                <a:cs typeface="Century Gothic"/>
              </a:rPr>
              <a:t>Borgen van resultaat…</a:t>
            </a:r>
          </a:p>
        </p:txBody>
      </p:sp>
      <p:pic>
        <p:nvPicPr>
          <p:cNvPr id="17" name="Picture 9" descr="C:\Documents and Settings\C-insight\Mijn documenten\C-insight\Logo.huistijl\Logo_C-insight def.jpg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70" y="5017686"/>
            <a:ext cx="1046665" cy="4798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146CBFE1-446A-2142-9E54-9887C6DE3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334" y="1469335"/>
            <a:ext cx="7305331" cy="324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41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 descr="C:\Documents and Settings\C-insight\Mijn documenten\C-insight\Logo.huistijl\Logo_C-insight def.jpg"/>
          <p:cNvPicPr>
            <a:picLocks noChangeAspect="1" noChangeArrowheads="1"/>
          </p:cNvPicPr>
          <p:nvPr/>
        </p:nvPicPr>
        <p:blipFill rotWithShape="1"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82"/>
          <a:stretch/>
        </p:blipFill>
        <p:spPr bwMode="auto">
          <a:xfrm>
            <a:off x="5741446" y="3090623"/>
            <a:ext cx="4235818" cy="40956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fgeronde rechthoek 17"/>
          <p:cNvSpPr/>
          <p:nvPr/>
        </p:nvSpPr>
        <p:spPr>
          <a:xfrm>
            <a:off x="2397936" y="308781"/>
            <a:ext cx="4348130" cy="565247"/>
          </a:xfrm>
          <a:prstGeom prst="roundRect">
            <a:avLst>
              <a:gd name="adj" fmla="val 8733"/>
            </a:avLst>
          </a:prstGeom>
          <a:solidFill>
            <a:srgbClr val="E9121B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>
              <a:lnSpc>
                <a:spcPct val="90000"/>
              </a:lnSpc>
            </a:pPr>
            <a:r>
              <a:rPr lang="nl-NL" sz="1200" dirty="0">
                <a:latin typeface="Century Gothic"/>
                <a:cs typeface="Century Gothic"/>
              </a:rPr>
              <a:t>Borgen van resultaat…</a:t>
            </a:r>
          </a:p>
        </p:txBody>
      </p:sp>
      <p:pic>
        <p:nvPicPr>
          <p:cNvPr id="17" name="Picture 9" descr="C:\Documents and Settings\C-insight\Mijn documenten\C-insight\Logo.huistijl\Logo_C-insight def.jpg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70" y="5017686"/>
            <a:ext cx="1046665" cy="4798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FD69A898-EC5E-6642-BDCB-A39CDF7E3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051" y="1363618"/>
            <a:ext cx="6966230" cy="328885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94BA9127-EB4A-7140-85BD-CF2B38D3A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504" y="2540000"/>
            <a:ext cx="1219200" cy="6350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53A6E9A6-DBFF-0D48-8E50-4647CDD665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9045" y="2666086"/>
            <a:ext cx="1124801" cy="38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62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kaart&#10;&#10;&#10;&#10;Automatisch gegenereerde beschrijving">
            <a:extLst>
              <a:ext uri="{FF2B5EF4-FFF2-40B4-BE49-F238E27FC236}">
                <a16:creationId xmlns:a16="http://schemas.microsoft.com/office/drawing/2014/main" xmlns="" id="{52623576-B0B1-1D48-B677-1954507B5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289" y="2049156"/>
            <a:ext cx="4083421" cy="3555788"/>
          </a:xfrm>
          <a:prstGeom prst="rect">
            <a:avLst/>
          </a:prstGeom>
        </p:spPr>
      </p:pic>
      <p:pic>
        <p:nvPicPr>
          <p:cNvPr id="16" name="Picture 9" descr="C:\Documents and Settings\C-insight\Mijn documenten\C-insight\Logo.huistijl\Logo_C-insight def.jpg"/>
          <p:cNvPicPr>
            <a:picLocks noChangeAspect="1" noChangeArrowheads="1"/>
          </p:cNvPicPr>
          <p:nvPr/>
        </p:nvPicPr>
        <p:blipFill rotWithShape="1">
          <a:blip r:embed="rId4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82"/>
          <a:stretch/>
        </p:blipFill>
        <p:spPr bwMode="auto">
          <a:xfrm>
            <a:off x="5741446" y="3090623"/>
            <a:ext cx="4235818" cy="40956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kstvak 11"/>
          <p:cNvSpPr txBox="1">
            <a:spLocks noChangeArrowheads="1"/>
          </p:cNvSpPr>
          <p:nvPr/>
        </p:nvSpPr>
        <p:spPr bwMode="auto">
          <a:xfrm>
            <a:off x="3216631" y="109920"/>
            <a:ext cx="27109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latin typeface="Rockwell Extra Bold"/>
                <a:cs typeface="Rockwell Extra Bold"/>
                <a:sym typeface="Wingdings"/>
              </a:rPr>
              <a:t>TL Coaching Skills</a:t>
            </a:r>
            <a:endParaRPr lang="en-GB">
              <a:solidFill>
                <a:schemeClr val="bg1"/>
              </a:solidFill>
              <a:latin typeface="Rockwell Extra Bold"/>
              <a:cs typeface="Rockwell Extra Bold"/>
            </a:endParaRPr>
          </a:p>
        </p:txBody>
      </p:sp>
      <p:sp>
        <p:nvSpPr>
          <p:cNvPr id="18" name="Afgeronde rechthoek 17"/>
          <p:cNvSpPr/>
          <p:nvPr/>
        </p:nvSpPr>
        <p:spPr>
          <a:xfrm>
            <a:off x="2397936" y="308781"/>
            <a:ext cx="4348130" cy="565247"/>
          </a:xfrm>
          <a:prstGeom prst="roundRect">
            <a:avLst>
              <a:gd name="adj" fmla="val 8733"/>
            </a:avLst>
          </a:prstGeom>
          <a:solidFill>
            <a:srgbClr val="FF0000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>
              <a:lnSpc>
                <a:spcPct val="90000"/>
              </a:lnSpc>
            </a:pPr>
            <a:r>
              <a:rPr lang="nl-NL" sz="1600" dirty="0">
                <a:latin typeface="Century Gothic"/>
                <a:cs typeface="Century Gothic"/>
              </a:rPr>
              <a:t>Aandachtspunten millennials…</a:t>
            </a:r>
          </a:p>
        </p:txBody>
      </p:sp>
      <p:sp>
        <p:nvSpPr>
          <p:cNvPr id="60" name="Rectangle 3"/>
          <p:cNvSpPr>
            <a:spLocks noChangeArrowheads="1"/>
          </p:cNvSpPr>
          <p:nvPr/>
        </p:nvSpPr>
        <p:spPr bwMode="auto">
          <a:xfrm>
            <a:off x="2397936" y="1198909"/>
            <a:ext cx="5309150" cy="303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/>
              <a:t>Zijn in 2025 75% van de potentiele beroepsbevolking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/>
              <a:t>Om ze te coachen zijn de volgende 7 punten raadzaam: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400" dirty="0"/>
          </a:p>
          <a:p>
            <a:r>
              <a:rPr lang="nl-NL" sz="1400" dirty="0"/>
              <a:t> </a:t>
            </a:r>
          </a:p>
        </p:txBody>
      </p:sp>
      <p:pic>
        <p:nvPicPr>
          <p:cNvPr id="17" name="Picture 9" descr="C:\Documents and Settings\C-insight\Mijn documenten\C-insight\Logo.huistijl\Logo_C-insight def.jpg"/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70" y="5017686"/>
            <a:ext cx="1046665" cy="4798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D3F7E3F0-2723-814A-9AC5-2F3F957270E5}"/>
              </a:ext>
            </a:extLst>
          </p:cNvPr>
          <p:cNvSpPr txBox="1"/>
          <p:nvPr/>
        </p:nvSpPr>
        <p:spPr>
          <a:xfrm>
            <a:off x="1990440" y="2857500"/>
            <a:ext cx="947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>
                <a:solidFill>
                  <a:srgbClr val="FF0000"/>
                </a:solidFill>
              </a:rPr>
              <a:t>Hou de content kort en bondig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xmlns="" id="{0884CB89-AF9F-D34C-BDF7-9FF7F1ADD5AE}"/>
              </a:ext>
            </a:extLst>
          </p:cNvPr>
          <p:cNvSpPr txBox="1"/>
          <p:nvPr/>
        </p:nvSpPr>
        <p:spPr>
          <a:xfrm>
            <a:off x="1752773" y="3890686"/>
            <a:ext cx="947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>
                <a:solidFill>
                  <a:srgbClr val="FF0000"/>
                </a:solidFill>
              </a:rPr>
              <a:t>Betrekken i.p.v. managen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xmlns="" id="{341E5822-AD5C-764B-9DCE-842AFE5BF489}"/>
              </a:ext>
            </a:extLst>
          </p:cNvPr>
          <p:cNvSpPr txBox="1"/>
          <p:nvPr/>
        </p:nvSpPr>
        <p:spPr>
          <a:xfrm>
            <a:off x="2095751" y="4655999"/>
            <a:ext cx="947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>
                <a:solidFill>
                  <a:srgbClr val="FF0000"/>
                </a:solidFill>
              </a:rPr>
              <a:t>Zorg dat coaching aansluit bij hun waarden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xmlns="" id="{A9BF51C1-639B-054A-A6D2-FAB9C4BBB3C5}"/>
              </a:ext>
            </a:extLst>
          </p:cNvPr>
          <p:cNvSpPr txBox="1"/>
          <p:nvPr/>
        </p:nvSpPr>
        <p:spPr>
          <a:xfrm>
            <a:off x="6200464" y="4675422"/>
            <a:ext cx="947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>
                <a:solidFill>
                  <a:srgbClr val="FF0000"/>
                </a:solidFill>
              </a:rPr>
              <a:t>Hou altijd rekening met hun verwachtingen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xmlns="" id="{029AE2B6-72D7-284D-955A-33B929F581E2}"/>
              </a:ext>
            </a:extLst>
          </p:cNvPr>
          <p:cNvSpPr txBox="1"/>
          <p:nvPr/>
        </p:nvSpPr>
        <p:spPr>
          <a:xfrm>
            <a:off x="6443881" y="3884749"/>
            <a:ext cx="947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>
                <a:solidFill>
                  <a:srgbClr val="FF0000"/>
                </a:solidFill>
              </a:rPr>
              <a:t>Geef ze (bewegings) vrijheid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xmlns="" id="{671E45C0-68E9-1446-A67E-3F72722127E9}"/>
              </a:ext>
            </a:extLst>
          </p:cNvPr>
          <p:cNvSpPr txBox="1"/>
          <p:nvPr/>
        </p:nvSpPr>
        <p:spPr>
          <a:xfrm>
            <a:off x="6218090" y="2610046"/>
            <a:ext cx="94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>
                <a:solidFill>
                  <a:srgbClr val="FF0000"/>
                </a:solidFill>
              </a:rPr>
              <a:t>Stem de bereidheid tot feedback af en geef erkenning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xmlns="" id="{7098448C-746C-B940-A860-2837D5444FF5}"/>
              </a:ext>
            </a:extLst>
          </p:cNvPr>
          <p:cNvSpPr txBox="1"/>
          <p:nvPr/>
        </p:nvSpPr>
        <p:spPr>
          <a:xfrm>
            <a:off x="3485351" y="1941434"/>
            <a:ext cx="21732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" dirty="0">
                <a:solidFill>
                  <a:srgbClr val="FF0000"/>
                </a:solidFill>
              </a:rPr>
              <a:t>Verbindt coaching aan technologie</a:t>
            </a: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xmlns="" id="{E2A95979-1E07-6847-A0D1-8B428E4D0232}"/>
              </a:ext>
            </a:extLst>
          </p:cNvPr>
          <p:cNvSpPr/>
          <p:nvPr/>
        </p:nvSpPr>
        <p:spPr>
          <a:xfrm>
            <a:off x="3705774" y="3130379"/>
            <a:ext cx="1652937" cy="16205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xmlns="" id="{8D1DAC75-BFCB-EA46-AE1D-70D970D61A17}"/>
              </a:ext>
            </a:extLst>
          </p:cNvPr>
          <p:cNvSpPr txBox="1"/>
          <p:nvPr/>
        </p:nvSpPr>
        <p:spPr>
          <a:xfrm>
            <a:off x="3857844" y="3392306"/>
            <a:ext cx="1349504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rgbClr val="FF0000"/>
                </a:solidFill>
              </a:rPr>
              <a:t>7</a:t>
            </a:r>
          </a:p>
          <a:p>
            <a:pPr algn="ctr"/>
            <a:r>
              <a:rPr lang="nl-NL" sz="1000" b="1" dirty="0">
                <a:solidFill>
                  <a:srgbClr val="FF0000"/>
                </a:solidFill>
              </a:rPr>
              <a:t>To do’s om een coaching programma voor millennials op te zetten</a:t>
            </a:r>
          </a:p>
        </p:txBody>
      </p:sp>
    </p:spTree>
    <p:extLst>
      <p:ext uri="{BB962C8B-B14F-4D97-AF65-F5344CB8AC3E}">
        <p14:creationId xmlns:p14="http://schemas.microsoft.com/office/powerpoint/2010/main" val="279671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A762F968-DF3E-5D4C-A26F-71971D190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102" y="3822372"/>
            <a:ext cx="2027798" cy="1893460"/>
          </a:xfrm>
          <a:prstGeom prst="rect">
            <a:avLst/>
          </a:prstGeom>
        </p:spPr>
      </p:pic>
      <p:pic>
        <p:nvPicPr>
          <p:cNvPr id="16" name="Picture 9" descr="C:\Documents and Settings\C-insight\Mijn documenten\C-insight\Logo.huistijl\Logo_C-insight def.jpg"/>
          <p:cNvPicPr>
            <a:picLocks noChangeAspect="1" noChangeArrowheads="1"/>
          </p:cNvPicPr>
          <p:nvPr/>
        </p:nvPicPr>
        <p:blipFill rotWithShape="1">
          <a:blip r:embed="rId4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82"/>
          <a:stretch/>
        </p:blipFill>
        <p:spPr bwMode="auto">
          <a:xfrm>
            <a:off x="5741446" y="3090623"/>
            <a:ext cx="4235818" cy="40956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kstvak 11"/>
          <p:cNvSpPr txBox="1">
            <a:spLocks noChangeArrowheads="1"/>
          </p:cNvSpPr>
          <p:nvPr/>
        </p:nvSpPr>
        <p:spPr bwMode="auto">
          <a:xfrm>
            <a:off x="3216631" y="109920"/>
            <a:ext cx="27109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latin typeface="Rockwell Extra Bold"/>
                <a:cs typeface="Rockwell Extra Bold"/>
                <a:sym typeface="Wingdings"/>
              </a:rPr>
              <a:t>TL Coaching Skills</a:t>
            </a:r>
            <a:endParaRPr lang="en-GB">
              <a:solidFill>
                <a:schemeClr val="bg1"/>
              </a:solidFill>
              <a:latin typeface="Rockwell Extra Bold"/>
              <a:cs typeface="Rockwell Extra Bold"/>
            </a:endParaRPr>
          </a:p>
        </p:txBody>
      </p:sp>
      <p:sp>
        <p:nvSpPr>
          <p:cNvPr id="18" name="Afgeronde rechthoek 17"/>
          <p:cNvSpPr/>
          <p:nvPr/>
        </p:nvSpPr>
        <p:spPr>
          <a:xfrm>
            <a:off x="2397936" y="308781"/>
            <a:ext cx="4348130" cy="565247"/>
          </a:xfrm>
          <a:prstGeom prst="roundRect">
            <a:avLst>
              <a:gd name="adj" fmla="val 8733"/>
            </a:avLst>
          </a:prstGeom>
          <a:solidFill>
            <a:srgbClr val="FF0000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>
              <a:lnSpc>
                <a:spcPct val="90000"/>
              </a:lnSpc>
            </a:pPr>
            <a:r>
              <a:rPr lang="nl-NL" sz="1600" dirty="0">
                <a:latin typeface="Century Gothic"/>
                <a:cs typeface="Century Gothic"/>
              </a:rPr>
              <a:t>Opdracht…</a:t>
            </a:r>
          </a:p>
        </p:txBody>
      </p:sp>
      <p:sp>
        <p:nvSpPr>
          <p:cNvPr id="60" name="Rectangle 3"/>
          <p:cNvSpPr>
            <a:spLocks noChangeArrowheads="1"/>
          </p:cNvSpPr>
          <p:nvPr/>
        </p:nvSpPr>
        <p:spPr bwMode="auto">
          <a:xfrm>
            <a:off x="2399180" y="1116488"/>
            <a:ext cx="4568149" cy="303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Clr>
                <a:srgbClr val="FF0000"/>
              </a:buClr>
              <a:buSzPct val="100000"/>
            </a:pPr>
            <a:r>
              <a:rPr lang="nl-NL" sz="1400" b="1" dirty="0">
                <a:solidFill>
                  <a:srgbClr val="FF0000"/>
                </a:solidFill>
                <a:cs typeface="Arial"/>
              </a:rPr>
              <a:t>S</a:t>
            </a:r>
            <a:r>
              <a:rPr lang="nl-NL" sz="1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parren in groepjes van drie (3 x 3 minuten):</a:t>
            </a:r>
          </a:p>
          <a:p>
            <a:pPr marL="628650" lvl="1" indent="-171450">
              <a:spcBef>
                <a:spcPct val="50000"/>
              </a:spcBef>
              <a:buClr>
                <a:srgbClr val="FF0000"/>
              </a:buClr>
              <a:buSzPct val="100000"/>
              <a:buFont typeface="Wingdings" pitchFamily="2" charset="2"/>
              <a:buChar char="Ø"/>
            </a:pPr>
            <a:r>
              <a:rPr lang="nl-NL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Welk element uit alle presentaties spreekt jou het meest aan?</a:t>
            </a:r>
          </a:p>
          <a:p>
            <a:pPr marL="628650" lvl="1" indent="-171450">
              <a:spcBef>
                <a:spcPct val="50000"/>
              </a:spcBef>
              <a:buClr>
                <a:srgbClr val="FF0000"/>
              </a:buClr>
              <a:buSzPct val="100000"/>
              <a:buFont typeface="Wingdings" pitchFamily="2" charset="2"/>
              <a:buChar char="Ø"/>
            </a:pPr>
            <a:r>
              <a:rPr lang="nl-NL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Wat overweeg je om in jouw organisatie te introduceren?</a:t>
            </a:r>
          </a:p>
          <a:p>
            <a:pPr>
              <a:spcBef>
                <a:spcPct val="50000"/>
              </a:spcBef>
              <a:buClr>
                <a:srgbClr val="8F2E6B"/>
              </a:buClr>
              <a:buSzPct val="100000"/>
            </a:pPr>
            <a:r>
              <a:rPr lang="nl-NL" sz="1400" b="1" dirty="0">
                <a:solidFill>
                  <a:srgbClr val="FF0000"/>
                </a:solidFill>
                <a:cs typeface="Arial"/>
              </a:rPr>
              <a:t>K</a:t>
            </a:r>
            <a:r>
              <a:rPr lang="nl-NL" sz="1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euze (+ eventueel naam) duidelijk noteren</a:t>
            </a:r>
          </a:p>
          <a:p>
            <a:pPr marL="628650" lvl="1" indent="-171450">
              <a:spcBef>
                <a:spcPct val="50000"/>
              </a:spcBef>
              <a:buClr>
                <a:srgbClr val="FF0000"/>
              </a:buClr>
              <a:buSzPct val="100000"/>
              <a:buFont typeface="Wingdings" pitchFamily="2" charset="2"/>
              <a:buChar char="Ø"/>
            </a:pPr>
            <a:r>
              <a:rPr lang="nl-NL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Maak je keuze en noteer deze op een geeltje (WWW)</a:t>
            </a:r>
          </a:p>
          <a:p>
            <a:pPr marL="628650" lvl="1" indent="-171450">
              <a:spcBef>
                <a:spcPct val="50000"/>
              </a:spcBef>
              <a:buClr>
                <a:srgbClr val="FF0000"/>
              </a:buClr>
              <a:buSzPct val="100000"/>
              <a:buFont typeface="Wingdings" pitchFamily="2" charset="2"/>
              <a:buChar char="Ø"/>
            </a:pPr>
            <a:r>
              <a:rPr lang="nl-NL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Wat is de eerste concrete actie?</a:t>
            </a:r>
          </a:p>
          <a:p>
            <a:pPr>
              <a:spcBef>
                <a:spcPct val="50000"/>
              </a:spcBef>
              <a:buClr>
                <a:srgbClr val="8F2E6B"/>
              </a:buClr>
              <a:buSzPct val="100000"/>
            </a:pPr>
            <a:r>
              <a:rPr lang="nl-NL" sz="1400" b="1" dirty="0">
                <a:solidFill>
                  <a:srgbClr val="FF0000"/>
                </a:solidFill>
                <a:cs typeface="Arial"/>
              </a:rPr>
              <a:t>D</a:t>
            </a:r>
            <a:r>
              <a:rPr lang="nl-NL" sz="1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elen</a:t>
            </a:r>
            <a:endParaRPr lang="nl-NL" sz="1400" dirty="0">
              <a:solidFill>
                <a:schemeClr val="tx1">
                  <a:lumMod val="85000"/>
                  <a:lumOff val="15000"/>
                </a:schemeClr>
              </a:solidFill>
              <a:cs typeface="Arial"/>
            </a:endParaRPr>
          </a:p>
          <a:p>
            <a:pPr marL="628650" lvl="1" indent="-171450">
              <a:spcBef>
                <a:spcPct val="50000"/>
              </a:spcBef>
              <a:buClr>
                <a:srgbClr val="FF0000"/>
              </a:buClr>
              <a:buSzPct val="100000"/>
              <a:buFont typeface="Wingdings" pitchFamily="2" charset="2"/>
              <a:buChar char="Ø"/>
            </a:pPr>
            <a:r>
              <a:rPr lang="nl-NL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Plak je geeltje op de Flipover</a:t>
            </a:r>
          </a:p>
          <a:p>
            <a:pPr marL="628650" lvl="1" indent="-171450">
              <a:spcBef>
                <a:spcPct val="50000"/>
              </a:spcBef>
              <a:buClr>
                <a:srgbClr val="FF0000"/>
              </a:buClr>
              <a:buSzPct val="100000"/>
              <a:buFont typeface="Wingdings" pitchFamily="2" charset="2"/>
              <a:buChar char="Ø"/>
            </a:pPr>
            <a:r>
              <a:rPr lang="nl-NL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Keuzes worden gedeeld in Hand-out (foto Flipover)</a:t>
            </a:r>
          </a:p>
        </p:txBody>
      </p:sp>
      <p:sp>
        <p:nvSpPr>
          <p:cNvPr id="99" name="Afgeronde rechthoek 98"/>
          <p:cNvSpPr/>
          <p:nvPr/>
        </p:nvSpPr>
        <p:spPr>
          <a:xfrm flipH="1">
            <a:off x="7196591" y="2114004"/>
            <a:ext cx="1496829" cy="1486993"/>
          </a:xfrm>
          <a:prstGeom prst="roundRect">
            <a:avLst>
              <a:gd name="adj" fmla="val 8113"/>
            </a:avLst>
          </a:prstGeom>
          <a:blipFill rotWithShape="1">
            <a:blip r:embed="rId5"/>
            <a:stretch>
              <a:fillRect/>
            </a:stretch>
          </a:blipFill>
          <a:ln w="19050" cmpd="sng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entury Gothic"/>
              <a:cs typeface="Century Gothic"/>
            </a:endParaRPr>
          </a:p>
        </p:txBody>
      </p:sp>
      <p:pic>
        <p:nvPicPr>
          <p:cNvPr id="17" name="Picture 9" descr="C:\Documents and Settings\C-insight\Mijn documenten\C-insight\Logo.huistijl\Logo_C-insight def.jpg"/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70" y="5017686"/>
            <a:ext cx="1046665" cy="4798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fgeronde rechthoek 8">
            <a:extLst>
              <a:ext uri="{FF2B5EF4-FFF2-40B4-BE49-F238E27FC236}">
                <a16:creationId xmlns:a16="http://schemas.microsoft.com/office/drawing/2014/main" xmlns="" id="{7D3CA4D8-E444-D841-BB29-A05D498E51F1}"/>
              </a:ext>
            </a:extLst>
          </p:cNvPr>
          <p:cNvSpPr/>
          <p:nvPr/>
        </p:nvSpPr>
        <p:spPr>
          <a:xfrm>
            <a:off x="461025" y="2114004"/>
            <a:ext cx="1486386" cy="1486993"/>
          </a:xfrm>
          <a:prstGeom prst="roundRect">
            <a:avLst>
              <a:gd name="adj" fmla="val 8113"/>
            </a:avLst>
          </a:prstGeom>
          <a:blipFill rotWithShape="1">
            <a:blip r:embed="rId6"/>
            <a:stretch>
              <a:fillRect/>
            </a:stretch>
          </a:blipFill>
          <a:ln w="19050" cmpd="sng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5761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81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C:\Documents and Settings\C-insight\Mijn documenten\C-insight\Logo.huistijl\Logo_C-insight def.jpg"/>
          <p:cNvPicPr>
            <a:picLocks noChangeAspect="1" noChangeArrowheads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9" y="578754"/>
            <a:ext cx="8933022" cy="40956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C:\Documents and Settings\C-insight\Mijn documenten\C-insight\Logo.huistijl\Logo_C-insight def.jpg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70" y="5017686"/>
            <a:ext cx="1046665" cy="4798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xmlns="" id="{BEEAAC82-D169-3F49-8192-FA731A4BE16D}"/>
              </a:ext>
            </a:extLst>
          </p:cNvPr>
          <p:cNvSpPr/>
          <p:nvPr/>
        </p:nvSpPr>
        <p:spPr>
          <a:xfrm flipH="1">
            <a:off x="2333219" y="2191793"/>
            <a:ext cx="866165" cy="869068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19050" cmpd="sng">
            <a:solidFill>
              <a:srgbClr val="99999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xmlns="" id="{FD165729-ACFC-8C46-8496-752085DD4B69}"/>
              </a:ext>
            </a:extLst>
          </p:cNvPr>
          <p:cNvSpPr txBox="1"/>
          <p:nvPr/>
        </p:nvSpPr>
        <p:spPr>
          <a:xfrm>
            <a:off x="580598" y="4915919"/>
            <a:ext cx="7982805" cy="7155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900" dirty="0">
                <a:latin typeface="Arial"/>
                <a:cs typeface="Arial"/>
              </a:rPr>
              <a:t>Copyright © C-insight</a:t>
            </a:r>
          </a:p>
          <a:p>
            <a:pPr algn="ctr">
              <a:lnSpc>
                <a:spcPct val="150000"/>
              </a:lnSpc>
            </a:pPr>
            <a:r>
              <a:rPr lang="nl-NL" sz="900" dirty="0">
                <a:latin typeface="Arial"/>
                <a:cs typeface="Arial"/>
              </a:rPr>
              <a:t>Bergselaan 89 b </a:t>
            </a:r>
            <a:r>
              <a:rPr lang="nl-NL" sz="9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nl-NL" sz="900" dirty="0">
                <a:solidFill>
                  <a:srgbClr val="FF0000"/>
                </a:solidFill>
                <a:latin typeface="Arial"/>
                <a:ea typeface="Wingdings"/>
                <a:cs typeface="Arial"/>
                <a:sym typeface="Wingdings"/>
              </a:rPr>
              <a:t></a:t>
            </a:r>
            <a:r>
              <a:rPr lang="nl-NL" sz="900" dirty="0">
                <a:solidFill>
                  <a:srgbClr val="FF0000"/>
                </a:solidFill>
                <a:latin typeface="Arial"/>
                <a:cs typeface="Arial"/>
              </a:rPr>
              <a:t>  </a:t>
            </a:r>
            <a:r>
              <a:rPr lang="nl-NL" sz="900" dirty="0">
                <a:latin typeface="Arial"/>
                <a:cs typeface="Arial"/>
              </a:rPr>
              <a:t>3037 BC Rotterdam</a:t>
            </a:r>
          </a:p>
          <a:p>
            <a:pPr algn="ctr">
              <a:lnSpc>
                <a:spcPct val="150000"/>
              </a:lnSpc>
            </a:pPr>
            <a:r>
              <a:rPr lang="nl-NL" sz="900" b="1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nl-NL" sz="9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nl-NL" sz="900" dirty="0">
                <a:latin typeface="Arial"/>
                <a:cs typeface="Arial"/>
              </a:rPr>
              <a:t>+31(0)6 137 36 490  </a:t>
            </a:r>
            <a:r>
              <a:rPr lang="nl-NL" sz="9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nl-NL" sz="900" dirty="0">
                <a:solidFill>
                  <a:srgbClr val="FFC000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nl-NL" sz="9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nl-NL" sz="900" b="1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nl-NL" sz="9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nl-NL" sz="900" dirty="0">
                <a:latin typeface="Arial"/>
                <a:cs typeface="Arial"/>
              </a:rPr>
              <a:t>e.cremer@c-insight.nl  </a:t>
            </a:r>
            <a:r>
              <a:rPr lang="nl-NL" sz="9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nl-NL" sz="900" dirty="0">
                <a:solidFill>
                  <a:srgbClr val="FF0000"/>
                </a:solidFill>
                <a:latin typeface="Arial"/>
                <a:cs typeface="Arial"/>
              </a:rPr>
              <a:t>  </a:t>
            </a:r>
            <a:r>
              <a:rPr lang="nl-NL" sz="900" b="1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lang="nl-NL" sz="9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nl-NL" sz="900" dirty="0">
                <a:latin typeface="Arial"/>
                <a:cs typeface="Arial"/>
              </a:rPr>
              <a:t>www.c-insight.nl </a:t>
            </a:r>
          </a:p>
        </p:txBody>
      </p:sp>
      <p:sp>
        <p:nvSpPr>
          <p:cNvPr id="10" name="Tekstvak 18">
            <a:extLst>
              <a:ext uri="{FF2B5EF4-FFF2-40B4-BE49-F238E27FC236}">
                <a16:creationId xmlns:a16="http://schemas.microsoft.com/office/drawing/2014/main" xmlns="" id="{42F31CF0-E614-744A-AFF4-7FC747B5A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8952" y="515678"/>
            <a:ext cx="4090103" cy="136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C40000"/>
              </a:buClr>
            </a:pPr>
            <a:r>
              <a:rPr lang="nl-NL" sz="1000" b="1" dirty="0"/>
              <a:t>LOOPBAAN</a:t>
            </a:r>
          </a:p>
          <a:p>
            <a:pPr marL="180975" indent="-180975">
              <a:buClr>
                <a:srgbClr val="C40000"/>
              </a:buClr>
              <a:buFont typeface="Arial" charset="0"/>
              <a:buChar char="•"/>
            </a:pPr>
            <a:r>
              <a:rPr lang="nl-NL" sz="1000" dirty="0"/>
              <a:t>Consulting, training en coaching </a:t>
            </a:r>
            <a:r>
              <a:rPr lang="nl-NL" sz="900" dirty="0"/>
              <a:t>(sinds 2000)</a:t>
            </a:r>
          </a:p>
          <a:p>
            <a:pPr marL="180975" indent="-180975">
              <a:buClr>
                <a:srgbClr val="C40000"/>
              </a:buClr>
            </a:pPr>
            <a:r>
              <a:rPr lang="nl-NL" sz="900" i="1" dirty="0"/>
              <a:t>	Eigenaar C-insight 2006 (training en coaching); Partner Sharewater 2011 - 2017</a:t>
            </a:r>
          </a:p>
          <a:p>
            <a:pPr marL="180975" indent="-180975">
              <a:buClr>
                <a:srgbClr val="C40000"/>
              </a:buClr>
            </a:pPr>
            <a:endParaRPr lang="nl-NL" sz="500" i="1" dirty="0"/>
          </a:p>
          <a:p>
            <a:pPr marL="180975" indent="-180975">
              <a:buClr>
                <a:srgbClr val="C40000"/>
              </a:buClr>
              <a:buFont typeface="Arial" charset="0"/>
              <a:buChar char="•"/>
            </a:pPr>
            <a:r>
              <a:rPr lang="nl-NL" sz="1000" dirty="0"/>
              <a:t>Sales management en business development </a:t>
            </a:r>
            <a:r>
              <a:rPr lang="nl-NL" sz="900" dirty="0"/>
              <a:t>(1994-2000)</a:t>
            </a:r>
          </a:p>
          <a:p>
            <a:pPr marL="180975" indent="-180975">
              <a:buClr>
                <a:srgbClr val="C40000"/>
              </a:buClr>
            </a:pPr>
            <a:r>
              <a:rPr lang="nl-NL" sz="1000" dirty="0"/>
              <a:t>	</a:t>
            </a:r>
            <a:r>
              <a:rPr lang="nl-NL" sz="900" i="1" dirty="0"/>
              <a:t>Laarhoven Design International en Tempo Team</a:t>
            </a:r>
          </a:p>
          <a:p>
            <a:pPr marL="180975" indent="-180975">
              <a:buClr>
                <a:srgbClr val="C40000"/>
              </a:buClr>
            </a:pPr>
            <a:endParaRPr lang="nl-NL" sz="500" i="1" dirty="0"/>
          </a:p>
          <a:p>
            <a:pPr marL="180975" indent="-180975">
              <a:buClr>
                <a:srgbClr val="C40000"/>
              </a:buClr>
              <a:buFont typeface="Arial" charset="0"/>
              <a:buChar char="•"/>
            </a:pPr>
            <a:r>
              <a:rPr lang="nl-NL" sz="1000" dirty="0"/>
              <a:t>Bachelor of Business Administration</a:t>
            </a:r>
          </a:p>
          <a:p>
            <a:pPr marL="180975" indent="-180975">
              <a:buClr>
                <a:srgbClr val="C40000"/>
              </a:buClr>
            </a:pPr>
            <a:r>
              <a:rPr lang="nl-NL" sz="800" dirty="0"/>
              <a:t>	</a:t>
            </a:r>
            <a:r>
              <a:rPr lang="nl-NL" sz="900" i="1" dirty="0"/>
              <a:t>Erasmus University Rotterdam</a:t>
            </a:r>
            <a:endParaRPr lang="nl-NL" sz="800" i="1" dirty="0"/>
          </a:p>
        </p:txBody>
      </p:sp>
      <p:sp>
        <p:nvSpPr>
          <p:cNvPr id="11" name="Tekstvak 32">
            <a:extLst>
              <a:ext uri="{FF2B5EF4-FFF2-40B4-BE49-F238E27FC236}">
                <a16:creationId xmlns:a16="http://schemas.microsoft.com/office/drawing/2014/main" xmlns="" id="{22F88C09-34C0-6247-829C-C57A571E4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8953" y="1885284"/>
            <a:ext cx="4596202" cy="1222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C40000"/>
              </a:buClr>
            </a:pPr>
            <a:r>
              <a:rPr lang="nl-NL" sz="1000" b="1" dirty="0"/>
              <a:t>EXPERTISE </a:t>
            </a:r>
            <a:r>
              <a:rPr lang="nl-NL" sz="1000" dirty="0"/>
              <a:t>training (+ train-de-trainer), coaching en workshops, NL en EN</a:t>
            </a:r>
            <a:endParaRPr lang="nl-NL" sz="1000" b="1" dirty="0"/>
          </a:p>
          <a:p>
            <a:pPr marL="180975" indent="-180975">
              <a:lnSpc>
                <a:spcPct val="150000"/>
              </a:lnSpc>
              <a:buClr>
                <a:srgbClr val="C40000"/>
              </a:buClr>
              <a:buFont typeface="Arial" charset="0"/>
              <a:buChar char="•"/>
            </a:pPr>
            <a:r>
              <a:rPr lang="nl-NL" sz="1000" dirty="0"/>
              <a:t>Van missie/visie naar strategie naar haalbare (gedrags-)doelen</a:t>
            </a:r>
          </a:p>
          <a:p>
            <a:pPr marL="180975" indent="-180975">
              <a:lnSpc>
                <a:spcPct val="150000"/>
              </a:lnSpc>
              <a:buClr>
                <a:srgbClr val="C40000"/>
              </a:buClr>
              <a:buFont typeface="Arial" charset="0"/>
              <a:buChar char="•"/>
            </a:pPr>
            <a:r>
              <a:rPr lang="nl-NL" sz="1000" dirty="0"/>
              <a:t>Management gedrag, doelgericht leiding geven, beoordelen en functioneren</a:t>
            </a:r>
          </a:p>
          <a:p>
            <a:pPr marL="180975" indent="-180975">
              <a:lnSpc>
                <a:spcPct val="150000"/>
              </a:lnSpc>
              <a:buClr>
                <a:srgbClr val="C40000"/>
              </a:buClr>
              <a:buFont typeface="Arial" charset="0"/>
              <a:buChar char="•"/>
            </a:pPr>
            <a:r>
              <a:rPr lang="nl-NL" sz="1000" dirty="0"/>
              <a:t>Commercieel gedrag, klantgericht werken, gastvrijheid</a:t>
            </a:r>
          </a:p>
          <a:p>
            <a:pPr marL="180975" indent="-180975">
              <a:lnSpc>
                <a:spcPct val="150000"/>
              </a:lnSpc>
              <a:buClr>
                <a:srgbClr val="C40000"/>
              </a:buClr>
              <a:buFont typeface="Arial" charset="0"/>
              <a:buChar char="•"/>
            </a:pPr>
            <a:r>
              <a:rPr lang="nl-NL" sz="1000" dirty="0"/>
              <a:t>Werken met Video-response voor ontwikkelen vaardigheden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xmlns="" id="{9CA38021-4CB6-7049-954D-097F29F9CB27}"/>
              </a:ext>
            </a:extLst>
          </p:cNvPr>
          <p:cNvSpPr/>
          <p:nvPr/>
        </p:nvSpPr>
        <p:spPr>
          <a:xfrm>
            <a:off x="1870188" y="3093221"/>
            <a:ext cx="17739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900" dirty="0">
                <a:solidFill>
                  <a:srgbClr val="FF0000"/>
                </a:solidFill>
                <a:latin typeface="Century Gothic"/>
                <a:cs typeface="Century Gothic"/>
              </a:rPr>
              <a:t>Eelco Cremer </a:t>
            </a:r>
          </a:p>
          <a:p>
            <a:pPr algn="ctr"/>
            <a:r>
              <a:rPr lang="nl-NL" sz="700" dirty="0">
                <a:solidFill>
                  <a:srgbClr val="FF0000"/>
                </a:solidFill>
                <a:latin typeface="Century Gothic"/>
                <a:cs typeface="Century Gothic"/>
              </a:rPr>
              <a:t>1967</a:t>
            </a:r>
          </a:p>
        </p:txBody>
      </p:sp>
      <p:sp>
        <p:nvSpPr>
          <p:cNvPr id="13" name="Tekstvak 13">
            <a:extLst>
              <a:ext uri="{FF2B5EF4-FFF2-40B4-BE49-F238E27FC236}">
                <a16:creationId xmlns:a16="http://schemas.microsoft.com/office/drawing/2014/main" xmlns="" id="{FAB5DF17-5B0C-544B-AC68-CCBE684D9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8953" y="3191814"/>
            <a:ext cx="3917950" cy="99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Clr>
                <a:srgbClr val="C40000"/>
              </a:buClr>
            </a:pPr>
            <a:r>
              <a:rPr lang="nl-NL" sz="1000" b="1" dirty="0"/>
              <a:t>BRANCHES EN INDUSTRIEËN</a:t>
            </a:r>
          </a:p>
          <a:p>
            <a:pPr marL="180975" indent="-180975">
              <a:lnSpc>
                <a:spcPct val="150000"/>
              </a:lnSpc>
              <a:buClr>
                <a:srgbClr val="C40000"/>
              </a:buClr>
              <a:buFont typeface="Arial" charset="0"/>
              <a:buChar char="•"/>
            </a:pPr>
            <a:r>
              <a:rPr lang="nl-NL" sz="1000" dirty="0"/>
              <a:t>Accountancy, Financiële dienstverlening, Pharma, Zorg</a:t>
            </a:r>
          </a:p>
          <a:p>
            <a:pPr marL="180975" indent="-180975">
              <a:lnSpc>
                <a:spcPct val="150000"/>
              </a:lnSpc>
              <a:buClr>
                <a:srgbClr val="C40000"/>
              </a:buClr>
              <a:buFont typeface="Arial" charset="0"/>
              <a:buChar char="•"/>
            </a:pPr>
            <a:r>
              <a:rPr lang="nl-NL" sz="1000" dirty="0"/>
              <a:t>I(C)T, Automotive, Bouw(gerelateerd), Uitzendbranche</a:t>
            </a:r>
          </a:p>
          <a:p>
            <a:pPr marL="180975" indent="-180975">
              <a:lnSpc>
                <a:spcPct val="150000"/>
              </a:lnSpc>
              <a:buClr>
                <a:srgbClr val="C40000"/>
              </a:buClr>
              <a:buFont typeface="Arial" charset="0"/>
              <a:buChar char="•"/>
            </a:pPr>
            <a:r>
              <a:rPr lang="nl-NL" sz="1000" dirty="0"/>
              <a:t>Zakelijke dienstverlening groot MKB</a:t>
            </a:r>
          </a:p>
        </p:txBody>
      </p:sp>
    </p:spTree>
    <p:extLst>
      <p:ext uri="{BB962C8B-B14F-4D97-AF65-F5344CB8AC3E}">
        <p14:creationId xmlns:p14="http://schemas.microsoft.com/office/powerpoint/2010/main" val="3412394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C:\Documents and Settings\C-insight\Mijn documenten\C-insight\Logo.huistijl\Logo_C-insight def.jpg"/>
          <p:cNvPicPr>
            <a:picLocks noChangeAspect="1" noChangeArrowheads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89" y="820251"/>
            <a:ext cx="8933022" cy="409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C:\Documents and Settings\C-insight\Mijn documenten\C-insight\Logo.huistijl\Logo_C-insight def.jpg"/>
          <p:cNvPicPr>
            <a:picLocks noChangeAspect="1" noChangeArrowheads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570" y="5017686"/>
            <a:ext cx="1046665" cy="47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xmlns="" id="{FD165729-ACFC-8C46-8496-752085DD4B69}"/>
              </a:ext>
            </a:extLst>
          </p:cNvPr>
          <p:cNvSpPr txBox="1"/>
          <p:nvPr/>
        </p:nvSpPr>
        <p:spPr>
          <a:xfrm>
            <a:off x="580598" y="4915919"/>
            <a:ext cx="7982805" cy="7155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900" dirty="0">
                <a:latin typeface="Arial"/>
                <a:cs typeface="Arial"/>
              </a:rPr>
              <a:t>Copyright © C-insight</a:t>
            </a:r>
          </a:p>
          <a:p>
            <a:pPr algn="ctr">
              <a:lnSpc>
                <a:spcPct val="150000"/>
              </a:lnSpc>
            </a:pPr>
            <a:r>
              <a:rPr lang="nl-NL" sz="900" dirty="0">
                <a:latin typeface="Arial"/>
                <a:cs typeface="Arial"/>
              </a:rPr>
              <a:t>Bergselaan 89 b </a:t>
            </a:r>
            <a:r>
              <a:rPr lang="nl-NL" sz="9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nl-NL" sz="900" dirty="0">
                <a:solidFill>
                  <a:srgbClr val="FF0000"/>
                </a:solidFill>
                <a:latin typeface="Arial"/>
                <a:ea typeface="Wingdings"/>
                <a:cs typeface="Arial"/>
                <a:sym typeface="Wingdings"/>
              </a:rPr>
              <a:t></a:t>
            </a:r>
            <a:r>
              <a:rPr lang="nl-NL" sz="900" dirty="0">
                <a:solidFill>
                  <a:srgbClr val="FF0000"/>
                </a:solidFill>
                <a:latin typeface="Arial"/>
                <a:cs typeface="Arial"/>
              </a:rPr>
              <a:t>  </a:t>
            </a:r>
            <a:r>
              <a:rPr lang="nl-NL" sz="900" dirty="0">
                <a:latin typeface="Arial"/>
                <a:cs typeface="Arial"/>
              </a:rPr>
              <a:t>3037 BC Rotterdam</a:t>
            </a:r>
          </a:p>
          <a:p>
            <a:pPr algn="ctr">
              <a:lnSpc>
                <a:spcPct val="150000"/>
              </a:lnSpc>
            </a:pPr>
            <a:r>
              <a:rPr lang="nl-NL" sz="900" b="1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nl-NL" sz="9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nl-NL" sz="900" dirty="0">
                <a:latin typeface="Arial"/>
                <a:cs typeface="Arial"/>
              </a:rPr>
              <a:t>+31(0)6 137 36 490  </a:t>
            </a:r>
            <a:r>
              <a:rPr lang="nl-NL" sz="9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nl-NL" sz="900" dirty="0">
                <a:solidFill>
                  <a:srgbClr val="FFC000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nl-NL" sz="9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nl-NL" sz="900" b="1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nl-NL" sz="9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nl-NL" sz="900" dirty="0">
                <a:latin typeface="Arial"/>
                <a:cs typeface="Arial"/>
              </a:rPr>
              <a:t>e.cremer@c-insight.nl  </a:t>
            </a:r>
            <a:r>
              <a:rPr lang="nl-NL" sz="9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nl-NL" sz="900" dirty="0">
                <a:solidFill>
                  <a:srgbClr val="FF0000"/>
                </a:solidFill>
                <a:latin typeface="Arial"/>
                <a:cs typeface="Arial"/>
              </a:rPr>
              <a:t>  </a:t>
            </a:r>
            <a:r>
              <a:rPr lang="nl-NL" sz="900" b="1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lang="nl-NL" sz="9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nl-NL" sz="900" dirty="0">
                <a:latin typeface="Arial"/>
                <a:cs typeface="Arial"/>
              </a:rPr>
              <a:t>www.c-insight.nl </a:t>
            </a:r>
          </a:p>
        </p:txBody>
      </p:sp>
    </p:spTree>
    <p:extLst>
      <p:ext uri="{BB962C8B-B14F-4D97-AF65-F5344CB8AC3E}">
        <p14:creationId xmlns:p14="http://schemas.microsoft.com/office/powerpoint/2010/main" val="313805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A762F968-DF3E-5D4C-A26F-71971D190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102" y="3822372"/>
            <a:ext cx="2027798" cy="1893460"/>
          </a:xfrm>
          <a:prstGeom prst="rect">
            <a:avLst/>
          </a:prstGeom>
        </p:spPr>
      </p:pic>
      <p:pic>
        <p:nvPicPr>
          <p:cNvPr id="16" name="Picture 9" descr="C:\Documents and Settings\C-insight\Mijn documenten\C-insight\Logo.huistijl\Logo_C-insight def.jpg"/>
          <p:cNvPicPr>
            <a:picLocks noChangeAspect="1" noChangeArrowheads="1"/>
          </p:cNvPicPr>
          <p:nvPr/>
        </p:nvPicPr>
        <p:blipFill rotWithShape="1">
          <a:blip r:embed="rId4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82"/>
          <a:stretch/>
        </p:blipFill>
        <p:spPr bwMode="auto">
          <a:xfrm>
            <a:off x="5741446" y="3090623"/>
            <a:ext cx="4235818" cy="40956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kstvak 11"/>
          <p:cNvSpPr txBox="1">
            <a:spLocks noChangeArrowheads="1"/>
          </p:cNvSpPr>
          <p:nvPr/>
        </p:nvSpPr>
        <p:spPr bwMode="auto">
          <a:xfrm>
            <a:off x="3216631" y="109920"/>
            <a:ext cx="27109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latin typeface="Rockwell Extra Bold"/>
                <a:cs typeface="Rockwell Extra Bold"/>
                <a:sym typeface="Wingdings"/>
              </a:rPr>
              <a:t>TL Coaching Skills</a:t>
            </a:r>
            <a:endParaRPr lang="en-GB">
              <a:solidFill>
                <a:schemeClr val="bg1"/>
              </a:solidFill>
              <a:latin typeface="Rockwell Extra Bold"/>
              <a:cs typeface="Rockwell Extra Bold"/>
            </a:endParaRPr>
          </a:p>
        </p:txBody>
      </p:sp>
      <p:sp>
        <p:nvSpPr>
          <p:cNvPr id="18" name="Afgeronde rechthoek 17"/>
          <p:cNvSpPr/>
          <p:nvPr/>
        </p:nvSpPr>
        <p:spPr>
          <a:xfrm>
            <a:off x="2397936" y="308781"/>
            <a:ext cx="4348130" cy="565247"/>
          </a:xfrm>
          <a:prstGeom prst="roundRect">
            <a:avLst>
              <a:gd name="adj" fmla="val 8733"/>
            </a:avLst>
          </a:prstGeom>
          <a:solidFill>
            <a:srgbClr val="FF0000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>
              <a:lnSpc>
                <a:spcPct val="90000"/>
              </a:lnSpc>
            </a:pPr>
            <a:r>
              <a:rPr lang="nl-NL" sz="1600" dirty="0">
                <a:latin typeface="Century Gothic"/>
                <a:cs typeface="Century Gothic"/>
              </a:rPr>
              <a:t>Ontwikkelen per STAP…</a:t>
            </a:r>
          </a:p>
        </p:txBody>
      </p:sp>
      <p:sp>
        <p:nvSpPr>
          <p:cNvPr id="60" name="Rectangle 3"/>
          <p:cNvSpPr>
            <a:spLocks noChangeArrowheads="1"/>
          </p:cNvSpPr>
          <p:nvPr/>
        </p:nvSpPr>
        <p:spPr bwMode="auto">
          <a:xfrm>
            <a:off x="2399181" y="1474292"/>
            <a:ext cx="4348130" cy="303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Clr>
                <a:srgbClr val="FF0000"/>
              </a:buClr>
              <a:buSzPct val="100000"/>
            </a:pPr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Ontwikke</a:t>
            </a:r>
            <a:r>
              <a:rPr lang="nl-NL" sz="1400" dirty="0">
                <a:cs typeface="Arial"/>
              </a:rPr>
              <a:t>l</a:t>
            </a:r>
            <a:r>
              <a:rPr lang="nl-NL" sz="1400" dirty="0">
                <a:solidFill>
                  <a:srgbClr val="FF0000"/>
                </a:solidFill>
                <a:cs typeface="Arial"/>
              </a:rPr>
              <a:t>STAP</a:t>
            </a:r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pen (bij vaardigheden- én kennis):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SzPct val="100000"/>
            </a:pPr>
            <a:r>
              <a:rPr lang="nl-NL" sz="1400" b="1" dirty="0">
                <a:solidFill>
                  <a:srgbClr val="FF0000"/>
                </a:solidFill>
                <a:cs typeface="Arial"/>
              </a:rPr>
              <a:t>S</a:t>
            </a:r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timuleren om te oefenen</a:t>
            </a:r>
            <a:endParaRPr lang="nl-NL" sz="1200" dirty="0">
              <a:solidFill>
                <a:schemeClr val="tx1">
                  <a:lumMod val="85000"/>
                  <a:lumOff val="15000"/>
                </a:schemeClr>
              </a:solidFill>
              <a:cs typeface="Arial"/>
            </a:endParaRPr>
          </a:p>
          <a:p>
            <a:pPr marL="628650" lvl="1" indent="-171450">
              <a:spcBef>
                <a:spcPct val="50000"/>
              </a:spcBef>
              <a:buClr>
                <a:srgbClr val="FF0000"/>
              </a:buClr>
              <a:buSzPct val="100000"/>
              <a:buFont typeface="Wingdings" pitchFamily="2" charset="2"/>
              <a:buChar char="Ø"/>
            </a:pPr>
            <a:r>
              <a:rPr lang="nl-NL" altLang="nl-NL" sz="1200" dirty="0"/>
              <a:t>POP / intervisie / buddy / visualiseren / online-oefenen</a:t>
            </a:r>
            <a:endParaRPr lang="nl-NL" sz="1200" dirty="0">
              <a:solidFill>
                <a:schemeClr val="tx1">
                  <a:lumMod val="85000"/>
                  <a:lumOff val="15000"/>
                </a:schemeClr>
              </a:solidFill>
              <a:cs typeface="Arial"/>
            </a:endParaRPr>
          </a:p>
          <a:p>
            <a:pPr>
              <a:spcBef>
                <a:spcPct val="50000"/>
              </a:spcBef>
              <a:buClr>
                <a:srgbClr val="8F2E6B"/>
              </a:buClr>
              <a:buSzPct val="100000"/>
            </a:pPr>
            <a:r>
              <a:rPr lang="nl-NL" sz="1400" b="1" dirty="0">
                <a:solidFill>
                  <a:srgbClr val="FF0000"/>
                </a:solidFill>
                <a:cs typeface="Arial"/>
              </a:rPr>
              <a:t>T</a:t>
            </a:r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oetsen van het geleerde</a:t>
            </a:r>
          </a:p>
          <a:p>
            <a:pPr marL="628650" lvl="1" indent="-171450">
              <a:spcBef>
                <a:spcPct val="50000"/>
              </a:spcBef>
              <a:buClr>
                <a:srgbClr val="FF0000"/>
              </a:buClr>
              <a:buSzPct val="100000"/>
              <a:buFont typeface="Wingdings" pitchFamily="2" charset="2"/>
              <a:buChar char="Ø"/>
            </a:pPr>
            <a:r>
              <a:rPr lang="nl-NL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Trainingsdoel gehaald / LMS / video-toetsen</a:t>
            </a:r>
          </a:p>
          <a:p>
            <a:pPr>
              <a:spcBef>
                <a:spcPct val="50000"/>
              </a:spcBef>
              <a:buClr>
                <a:srgbClr val="8F2E6B"/>
              </a:buClr>
              <a:buSzPct val="100000"/>
            </a:pPr>
            <a:r>
              <a:rPr lang="nl-NL" sz="1400" b="1" dirty="0">
                <a:solidFill>
                  <a:srgbClr val="FF0000"/>
                </a:solidFill>
                <a:cs typeface="Arial"/>
              </a:rPr>
              <a:t>A</a:t>
            </a:r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ctief in praktijk brengen</a:t>
            </a:r>
          </a:p>
          <a:p>
            <a:pPr marL="628650" lvl="1" indent="-171450">
              <a:spcBef>
                <a:spcPct val="50000"/>
              </a:spcBef>
              <a:buClr>
                <a:srgbClr val="FF0000"/>
              </a:buClr>
              <a:buSzPct val="100000"/>
              <a:buFont typeface="Wingdings" pitchFamily="2" charset="2"/>
              <a:buChar char="Ø"/>
            </a:pPr>
            <a:r>
              <a:rPr lang="nl-NL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Bila’s met interne coach / (blended) coaching-on-the-job</a:t>
            </a:r>
          </a:p>
          <a:p>
            <a:pPr>
              <a:spcBef>
                <a:spcPct val="50000"/>
              </a:spcBef>
              <a:buClr>
                <a:srgbClr val="8F2E6B"/>
              </a:buClr>
              <a:buSzPct val="100000"/>
            </a:pPr>
            <a:r>
              <a:rPr lang="nl-NL" sz="1400" b="1" dirty="0">
                <a:solidFill>
                  <a:srgbClr val="FF0000"/>
                </a:solidFill>
                <a:cs typeface="Arial"/>
              </a:rPr>
              <a:t>P</a:t>
            </a:r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erformance meting</a:t>
            </a:r>
          </a:p>
          <a:p>
            <a:pPr marL="628650" lvl="1" indent="-171450">
              <a:spcBef>
                <a:spcPct val="50000"/>
              </a:spcBef>
              <a:buClr>
                <a:srgbClr val="FF0000"/>
              </a:buClr>
              <a:buSzPct val="100000"/>
              <a:buFont typeface="Wingdings" pitchFamily="2" charset="2"/>
              <a:buChar char="Ø"/>
            </a:pPr>
            <a:r>
              <a:rPr lang="nl-NL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Interactief systeem</a:t>
            </a:r>
          </a:p>
        </p:txBody>
      </p:sp>
      <p:sp>
        <p:nvSpPr>
          <p:cNvPr id="99" name="Afgeronde rechthoek 98"/>
          <p:cNvSpPr/>
          <p:nvPr/>
        </p:nvSpPr>
        <p:spPr>
          <a:xfrm flipH="1">
            <a:off x="7196591" y="2114004"/>
            <a:ext cx="1496829" cy="1486993"/>
          </a:xfrm>
          <a:prstGeom prst="roundRect">
            <a:avLst>
              <a:gd name="adj" fmla="val 8113"/>
            </a:avLst>
          </a:prstGeom>
          <a:blipFill rotWithShape="1">
            <a:blip r:embed="rId5"/>
            <a:stretch>
              <a:fillRect/>
            </a:stretch>
          </a:blipFill>
          <a:ln w="19050" cmpd="sng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entury Gothic"/>
              <a:cs typeface="Century Gothic"/>
            </a:endParaRPr>
          </a:p>
        </p:txBody>
      </p:sp>
      <p:pic>
        <p:nvPicPr>
          <p:cNvPr id="17" name="Picture 9" descr="C:\Documents and Settings\C-insight\Mijn documenten\C-insight\Logo.huistijl\Logo_C-insight def.jpg"/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70" y="5017686"/>
            <a:ext cx="1046665" cy="4798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fgeronde rechthoek 8">
            <a:extLst>
              <a:ext uri="{FF2B5EF4-FFF2-40B4-BE49-F238E27FC236}">
                <a16:creationId xmlns:a16="http://schemas.microsoft.com/office/drawing/2014/main" xmlns="" id="{7D3CA4D8-E444-D841-BB29-A05D498E51F1}"/>
              </a:ext>
            </a:extLst>
          </p:cNvPr>
          <p:cNvSpPr/>
          <p:nvPr/>
        </p:nvSpPr>
        <p:spPr>
          <a:xfrm>
            <a:off x="461025" y="2114004"/>
            <a:ext cx="1486386" cy="1486993"/>
          </a:xfrm>
          <a:prstGeom prst="roundRect">
            <a:avLst>
              <a:gd name="adj" fmla="val 8113"/>
            </a:avLst>
          </a:prstGeom>
          <a:blipFill rotWithShape="1">
            <a:blip r:embed="rId6"/>
            <a:stretch>
              <a:fillRect/>
            </a:stretch>
          </a:blipFill>
          <a:ln w="19050" cmpd="sng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840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1674"/>
            <a:ext cx="9144000" cy="569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Afgeronde rechthoek 28"/>
          <p:cNvSpPr/>
          <p:nvPr/>
        </p:nvSpPr>
        <p:spPr>
          <a:xfrm>
            <a:off x="406277" y="3045115"/>
            <a:ext cx="4888821" cy="1516725"/>
          </a:xfrm>
          <a:prstGeom prst="roundRect">
            <a:avLst>
              <a:gd name="adj" fmla="val 3542"/>
            </a:avLst>
          </a:prstGeom>
          <a:solidFill>
            <a:srgbClr val="000000">
              <a:alpha val="50000"/>
            </a:srgbClr>
          </a:solidFill>
          <a:ln w="19050" cmpd="sng">
            <a:solidFill>
              <a:srgbClr val="E9121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00"/>
          </a:p>
        </p:txBody>
      </p:sp>
      <p:sp>
        <p:nvSpPr>
          <p:cNvPr id="31" name="Tekstvak 30"/>
          <p:cNvSpPr txBox="1"/>
          <p:nvPr/>
        </p:nvSpPr>
        <p:spPr>
          <a:xfrm>
            <a:off x="297752" y="2393882"/>
            <a:ext cx="5375767" cy="559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/>
                <a:cs typeface="Century Gothic"/>
              </a:rPr>
              <a:t>Agenda...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453756" y="3109063"/>
            <a:ext cx="4748163" cy="13450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Clr>
                <a:srgbClr val="FF0000"/>
              </a:buClr>
              <a:buFont typeface="Arial"/>
              <a:buChar char="•"/>
            </a:pPr>
            <a:r>
              <a:rPr lang="nl-NL" sz="14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Inleiding verandertraject FACET 2020 CE</a:t>
            </a:r>
          </a:p>
          <a:p>
            <a:pPr marL="171450" indent="-171450">
              <a:lnSpc>
                <a:spcPct val="150000"/>
              </a:lnSpc>
              <a:buClr>
                <a:srgbClr val="FF0000"/>
              </a:buClr>
              <a:buFont typeface="Arial"/>
              <a:buChar char="•"/>
            </a:pPr>
            <a:r>
              <a:rPr lang="nl-NL" sz="14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Veranderen en borgen van ondernemend gedrag </a:t>
            </a:r>
          </a:p>
          <a:p>
            <a:pPr marL="171450" indent="-171450">
              <a:lnSpc>
                <a:spcPct val="150000"/>
              </a:lnSpc>
              <a:buClr>
                <a:srgbClr val="FF0000"/>
              </a:buClr>
              <a:buFont typeface="Arial"/>
              <a:buChar char="•"/>
            </a:pPr>
            <a:r>
              <a:rPr lang="nl-NL" sz="14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Sparren</a:t>
            </a:r>
          </a:p>
          <a:p>
            <a:pPr marL="171450" indent="-171450">
              <a:lnSpc>
                <a:spcPct val="150000"/>
              </a:lnSpc>
              <a:buClr>
                <a:srgbClr val="FF0000"/>
              </a:buClr>
              <a:buFont typeface="Arial"/>
              <a:buChar char="•"/>
            </a:pPr>
            <a:r>
              <a:rPr lang="nl-NL" sz="14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W.W.W. (Masterclass #1)</a:t>
            </a:r>
          </a:p>
        </p:txBody>
      </p:sp>
    </p:spTree>
    <p:extLst>
      <p:ext uri="{BB962C8B-B14F-4D97-AF65-F5344CB8AC3E}">
        <p14:creationId xmlns:p14="http://schemas.microsoft.com/office/powerpoint/2010/main" val="3512386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/>
          <p:cNvSpPr/>
          <p:nvPr/>
        </p:nvSpPr>
        <p:spPr>
          <a:xfrm>
            <a:off x="0" y="29479"/>
            <a:ext cx="9144000" cy="539321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8" name="Rechte verbindingslijn 37"/>
          <p:cNvCxnSpPr/>
          <p:nvPr/>
        </p:nvCxnSpPr>
        <p:spPr>
          <a:xfrm>
            <a:off x="0" y="5495708"/>
            <a:ext cx="9144000" cy="0"/>
          </a:xfrm>
          <a:prstGeom prst="line">
            <a:avLst/>
          </a:prstGeom>
          <a:ln w="12700" cmpd="sng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/>
          <p:cNvCxnSpPr/>
          <p:nvPr/>
        </p:nvCxnSpPr>
        <p:spPr>
          <a:xfrm>
            <a:off x="0" y="21674"/>
            <a:ext cx="9144000" cy="0"/>
          </a:xfrm>
          <a:prstGeom prst="line">
            <a:avLst/>
          </a:prstGeom>
          <a:ln w="76200" cmpd="sng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vak 11"/>
          <p:cNvSpPr txBox="1">
            <a:spLocks noChangeArrowheads="1"/>
          </p:cNvSpPr>
          <p:nvPr/>
        </p:nvSpPr>
        <p:spPr bwMode="auto">
          <a:xfrm>
            <a:off x="4164729" y="109920"/>
            <a:ext cx="8146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Rockwell Extra Bold"/>
                <a:cs typeface="Rockwell Extra Bold"/>
                <a:sym typeface="Wingdings"/>
              </a:rPr>
              <a:t>Doel</a:t>
            </a:r>
            <a:endParaRPr lang="nl-NL" dirty="0">
              <a:solidFill>
                <a:schemeClr val="bg1"/>
              </a:solidFill>
              <a:latin typeface="Rockwell Extra Bold"/>
              <a:cs typeface="Rockwell Extra Bold"/>
            </a:endParaRPr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0" y="568800"/>
            <a:ext cx="9144000" cy="0"/>
          </a:xfrm>
          <a:prstGeom prst="line">
            <a:avLst/>
          </a:prstGeom>
          <a:ln w="12700" cmpd="sng">
            <a:solidFill>
              <a:srgbClr val="4DB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eperen 4"/>
          <p:cNvGrpSpPr/>
          <p:nvPr/>
        </p:nvGrpSpPr>
        <p:grpSpPr>
          <a:xfrm>
            <a:off x="1360737" y="1048671"/>
            <a:ext cx="6422526" cy="1080000"/>
            <a:chOff x="1948987" y="1048671"/>
            <a:chExt cx="6422526" cy="1080000"/>
          </a:xfrm>
        </p:grpSpPr>
        <p:sp>
          <p:nvSpPr>
            <p:cNvPr id="9" name="Afgeronde rechthoek 8"/>
            <p:cNvSpPr/>
            <p:nvPr/>
          </p:nvSpPr>
          <p:spPr>
            <a:xfrm>
              <a:off x="2661144" y="1327353"/>
              <a:ext cx="5710369" cy="537250"/>
            </a:xfrm>
            <a:prstGeom prst="roundRect">
              <a:avLst>
                <a:gd name="adj" fmla="val 50000"/>
              </a:avLst>
            </a:prstGeom>
            <a:solidFill>
              <a:srgbClr val="C40000"/>
            </a:solidFill>
            <a:ln w="19050" cmpd="sng">
              <a:solidFill>
                <a:srgbClr val="C4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>
                <a:lnSpc>
                  <a:spcPct val="90000"/>
                </a:lnSpc>
              </a:pPr>
              <a:r>
                <a:rPr lang="nl-NL" sz="1600" dirty="0">
                  <a:solidFill>
                    <a:schemeClr val="bg1"/>
                  </a:solidFill>
                  <a:latin typeface="Arial Unicode MS"/>
                  <a:cs typeface="Arial Unicode MS"/>
                  <a:sym typeface="Wingdings"/>
                </a:rPr>
                <a:t>Customer Excellence…</a:t>
              </a:r>
              <a:endParaRPr lang="nl-NL" sz="1600" dirty="0">
                <a:solidFill>
                  <a:schemeClr val="bg1"/>
                </a:solidFill>
                <a:latin typeface="Arial Unicode MS"/>
                <a:cs typeface="Arial Unicode MS"/>
              </a:endParaRPr>
            </a:p>
          </p:txBody>
        </p:sp>
        <p:sp>
          <p:nvSpPr>
            <p:cNvPr id="10" name="Ovaal 9"/>
            <p:cNvSpPr>
              <a:spLocks noChangeAspect="1"/>
            </p:cNvSpPr>
            <p:nvPr/>
          </p:nvSpPr>
          <p:spPr>
            <a:xfrm>
              <a:off x="1948987" y="1048671"/>
              <a:ext cx="1080000" cy="1080000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ln w="19050" cmpd="sng">
              <a:solidFill>
                <a:srgbClr val="C4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4" name="Tekstvak 3"/>
          <p:cNvSpPr txBox="1"/>
          <p:nvPr/>
        </p:nvSpPr>
        <p:spPr>
          <a:xfrm>
            <a:off x="717302" y="2238585"/>
            <a:ext cx="7709397" cy="1932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nl-NL" dirty="0">
                <a:solidFill>
                  <a:srgbClr val="001A2C"/>
                </a:solidFill>
                <a:latin typeface="Arial Rounded MT Bold"/>
                <a:cs typeface="Arial Rounded MT Bold"/>
              </a:rPr>
              <a:t>Ondernemers beter laten ondernemen!</a:t>
            </a:r>
          </a:p>
          <a:p>
            <a:pPr algn="ctr">
              <a:lnSpc>
                <a:spcPct val="140000"/>
              </a:lnSpc>
            </a:pPr>
            <a:r>
              <a:rPr lang="nl-NL" sz="1600" dirty="0">
                <a:latin typeface="Arial"/>
                <a:cs typeface="Arial"/>
              </a:rPr>
              <a:t>…door het actief creëren van de juiste oplossingen met klantwaarde.</a:t>
            </a:r>
          </a:p>
          <a:p>
            <a:pPr algn="ctr">
              <a:lnSpc>
                <a:spcPct val="140000"/>
              </a:lnSpc>
            </a:pPr>
            <a:endParaRPr lang="nl-NL" sz="1600" dirty="0">
              <a:latin typeface="Arial Rounded MT Bold"/>
              <a:cs typeface="Arial Rounded MT Bold"/>
            </a:endParaRPr>
          </a:p>
          <a:p>
            <a:pPr algn="ctr">
              <a:lnSpc>
                <a:spcPct val="140000"/>
              </a:lnSpc>
            </a:pPr>
            <a:r>
              <a:rPr lang="nl-NL" sz="1200" dirty="0">
                <a:latin typeface="Arial Rounded MT Bold"/>
                <a:cs typeface="Arial Rounded MT Bold"/>
              </a:rPr>
              <a:t>VERTROUWENSRELATIES OPBOUWEN EN VERSTEVIGEN (WAARDERING 9+)</a:t>
            </a:r>
          </a:p>
          <a:p>
            <a:pPr algn="ctr">
              <a:lnSpc>
                <a:spcPct val="140000"/>
              </a:lnSpc>
            </a:pPr>
            <a:r>
              <a:rPr lang="nl-NL" sz="1200" dirty="0">
                <a:latin typeface="Arial Rounded MT Bold"/>
                <a:cs typeface="Arial Rounded MT Bold"/>
              </a:rPr>
              <a:t> CROSS-SELL STIMULEREN + NIEUWE KLANTEN WINNEN </a:t>
            </a:r>
          </a:p>
          <a:p>
            <a:pPr algn="ctr">
              <a:lnSpc>
                <a:spcPct val="140000"/>
              </a:lnSpc>
            </a:pPr>
            <a:endParaRPr lang="nl-NL" sz="1200" dirty="0">
              <a:latin typeface="Arial Rounded MT Bold"/>
              <a:cs typeface="Arial Rounded MT Bold"/>
            </a:endParaRPr>
          </a:p>
        </p:txBody>
      </p:sp>
      <p:sp>
        <p:nvSpPr>
          <p:cNvPr id="2" name="Pijl omlaag 1"/>
          <p:cNvSpPr/>
          <p:nvPr/>
        </p:nvSpPr>
        <p:spPr>
          <a:xfrm>
            <a:off x="4278308" y="3155783"/>
            <a:ext cx="587384" cy="128067"/>
          </a:xfrm>
          <a:prstGeom prst="downArrow">
            <a:avLst/>
          </a:prstGeom>
          <a:noFill/>
          <a:ln w="19050" cmpd="sng">
            <a:solidFill>
              <a:srgbClr val="C4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00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14" name="Afbeelding 7" descr="Logo Sharewater.gif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66632" y="5510593"/>
            <a:ext cx="218951" cy="182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6308" y="4231249"/>
            <a:ext cx="950901" cy="290423"/>
          </a:xfrm>
          <a:prstGeom prst="rect">
            <a:avLst/>
          </a:prstGeom>
        </p:spPr>
      </p:pic>
      <p:pic>
        <p:nvPicPr>
          <p:cNvPr id="15" name="Afbeelding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562" y="4709628"/>
            <a:ext cx="1514392" cy="38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082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Afbeelding 7" descr="Logo Sharewater.gif"/>
          <p:cNvPicPr>
            <a:picLocks noChangeAspect="1"/>
          </p:cNvPicPr>
          <p:nvPr/>
        </p:nvPicPr>
        <p:blipFill rotWithShape="1">
          <a:blip r:embed="rId3" cstate="print"/>
          <a:srcRect l="47343" r="37732"/>
          <a:stretch/>
        </p:blipFill>
        <p:spPr bwMode="auto">
          <a:xfrm>
            <a:off x="4466632" y="5510593"/>
            <a:ext cx="218951" cy="182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Rechte verbindingslijn 20"/>
          <p:cNvCxnSpPr/>
          <p:nvPr/>
        </p:nvCxnSpPr>
        <p:spPr>
          <a:xfrm>
            <a:off x="0" y="5495708"/>
            <a:ext cx="9144000" cy="0"/>
          </a:xfrm>
          <a:prstGeom prst="line">
            <a:avLst/>
          </a:prstGeom>
          <a:ln w="12700" cmpd="sng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hthoek 54"/>
          <p:cNvSpPr/>
          <p:nvPr/>
        </p:nvSpPr>
        <p:spPr>
          <a:xfrm>
            <a:off x="0" y="29479"/>
            <a:ext cx="9144000" cy="539321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9" name="Tekstvak 11"/>
          <p:cNvSpPr txBox="1">
            <a:spLocks noChangeArrowheads="1"/>
          </p:cNvSpPr>
          <p:nvPr/>
        </p:nvSpPr>
        <p:spPr bwMode="auto">
          <a:xfrm>
            <a:off x="2523955" y="109920"/>
            <a:ext cx="40961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  <a:latin typeface="Rockwell Extra Bold"/>
                <a:cs typeface="Rockwell Extra Bold"/>
                <a:sym typeface="Wingdings"/>
              </a:rPr>
              <a:t>Samen klantwaarde creëren</a:t>
            </a:r>
            <a:endParaRPr lang="nl-NL" dirty="0">
              <a:solidFill>
                <a:schemeClr val="bg1"/>
              </a:solidFill>
              <a:latin typeface="Rockwell Extra Bold"/>
              <a:cs typeface="Rockwell Extra Bold"/>
            </a:endParaRPr>
          </a:p>
        </p:txBody>
      </p:sp>
      <p:cxnSp>
        <p:nvCxnSpPr>
          <p:cNvPr id="70" name="Rechte verbindingslijn 69"/>
          <p:cNvCxnSpPr/>
          <p:nvPr/>
        </p:nvCxnSpPr>
        <p:spPr>
          <a:xfrm>
            <a:off x="0" y="21674"/>
            <a:ext cx="9144000" cy="0"/>
          </a:xfrm>
          <a:prstGeom prst="line">
            <a:avLst/>
          </a:prstGeom>
          <a:ln w="76200" cmpd="sng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/>
          <p:cNvSpPr txBox="1"/>
          <p:nvPr/>
        </p:nvSpPr>
        <p:spPr>
          <a:xfrm>
            <a:off x="7799080" y="1953106"/>
            <a:ext cx="1095172" cy="470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nl-NL" sz="900" dirty="0">
                <a:latin typeface="Arial Rounded MT Bold"/>
                <a:cs typeface="Arial Rounded MT Bold"/>
              </a:rPr>
              <a:t>TOEGEVOEGDE</a:t>
            </a:r>
          </a:p>
          <a:p>
            <a:pPr>
              <a:lnSpc>
                <a:spcPct val="140000"/>
              </a:lnSpc>
            </a:pPr>
            <a:r>
              <a:rPr lang="nl-NL" sz="900" dirty="0">
                <a:latin typeface="Arial Rounded MT Bold"/>
                <a:cs typeface="Arial Rounded MT Bold"/>
              </a:rPr>
              <a:t>KLANTWAARDE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596015" y="2068297"/>
            <a:ext cx="7457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40000"/>
              </a:lnSpc>
            </a:pPr>
            <a:r>
              <a:rPr lang="nl-NL" sz="900" dirty="0">
                <a:latin typeface="Arial Rounded MT Bold"/>
                <a:cs typeface="Arial Rounded MT Bold"/>
              </a:rPr>
              <a:t>KLANTEN</a:t>
            </a:r>
          </a:p>
        </p:txBody>
      </p:sp>
      <p:sp>
        <p:nvSpPr>
          <p:cNvPr id="89" name="Pijl omlaag 88"/>
          <p:cNvSpPr/>
          <p:nvPr/>
        </p:nvSpPr>
        <p:spPr>
          <a:xfrm rot="10800000">
            <a:off x="3062652" y="2542012"/>
            <a:ext cx="539713" cy="134211"/>
          </a:xfrm>
          <a:prstGeom prst="downArrow">
            <a:avLst/>
          </a:prstGeom>
          <a:solidFill>
            <a:srgbClr val="C40000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00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91" name="Pijl omlaag 90"/>
          <p:cNvSpPr/>
          <p:nvPr/>
        </p:nvSpPr>
        <p:spPr>
          <a:xfrm rot="10800000">
            <a:off x="4302144" y="2542012"/>
            <a:ext cx="539713" cy="134211"/>
          </a:xfrm>
          <a:prstGeom prst="downArrow">
            <a:avLst/>
          </a:prstGeom>
          <a:solidFill>
            <a:srgbClr val="C40000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00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76" name="Pijl omlaag 75"/>
          <p:cNvSpPr/>
          <p:nvPr/>
        </p:nvSpPr>
        <p:spPr>
          <a:xfrm rot="10800000">
            <a:off x="6781128" y="2542013"/>
            <a:ext cx="539713" cy="134211"/>
          </a:xfrm>
          <a:prstGeom prst="downArrow">
            <a:avLst/>
          </a:prstGeom>
          <a:solidFill>
            <a:srgbClr val="C40000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00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grpSp>
        <p:nvGrpSpPr>
          <p:cNvPr id="11" name="Groeperen 10"/>
          <p:cNvGrpSpPr/>
          <p:nvPr/>
        </p:nvGrpSpPr>
        <p:grpSpPr>
          <a:xfrm>
            <a:off x="4036515" y="4072195"/>
            <a:ext cx="1080000" cy="1234673"/>
            <a:chOff x="4046006" y="3858943"/>
            <a:chExt cx="1080000" cy="1234673"/>
          </a:xfrm>
        </p:grpSpPr>
        <p:sp>
          <p:nvSpPr>
            <p:cNvPr id="30" name="Ovaal 29"/>
            <p:cNvSpPr/>
            <p:nvPr/>
          </p:nvSpPr>
          <p:spPr>
            <a:xfrm>
              <a:off x="4046006" y="3936280"/>
              <a:ext cx="1080000" cy="108000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4DB1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30000"/>
                </a:lnSpc>
              </a:pPr>
              <a:r>
                <a:rPr lang="nl-NL" sz="8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FACILITEREND</a:t>
              </a:r>
            </a:p>
            <a:p>
              <a:pPr algn="ctr">
                <a:lnSpc>
                  <a:spcPct val="130000"/>
                </a:lnSpc>
              </a:pPr>
              <a:r>
                <a:rPr lang="nl-NL" sz="8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MANAGEMENT</a:t>
              </a:r>
            </a:p>
          </p:txBody>
        </p:sp>
        <p:sp>
          <p:nvSpPr>
            <p:cNvPr id="48" name="Gelijkbenige driehoek 47"/>
            <p:cNvSpPr/>
            <p:nvPr/>
          </p:nvSpPr>
          <p:spPr>
            <a:xfrm rot="5400000">
              <a:off x="4523148" y="3870525"/>
              <a:ext cx="154673" cy="131509"/>
            </a:xfrm>
            <a:prstGeom prst="triangle">
              <a:avLst/>
            </a:prstGeom>
            <a:solidFill>
              <a:srgbClr val="4DB1FF"/>
            </a:solidFill>
            <a:ln w="19050" cmpd="sng">
              <a:solidFill>
                <a:srgbClr val="4DB1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>
                <a:solidFill>
                  <a:srgbClr val="000000"/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50" name="Gelijkbenige driehoek 49"/>
            <p:cNvSpPr/>
            <p:nvPr/>
          </p:nvSpPr>
          <p:spPr>
            <a:xfrm rot="16200000">
              <a:off x="4523148" y="4950525"/>
              <a:ext cx="154673" cy="131509"/>
            </a:xfrm>
            <a:prstGeom prst="triangle">
              <a:avLst/>
            </a:prstGeom>
            <a:solidFill>
              <a:srgbClr val="4DB1FF"/>
            </a:solidFill>
            <a:ln w="19050" cmpd="sng">
              <a:solidFill>
                <a:srgbClr val="4DB1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>
                <a:solidFill>
                  <a:srgbClr val="000000"/>
                </a:solidFill>
                <a:latin typeface="Arial Rounded MT Bold"/>
                <a:cs typeface="Arial Rounded MT Bold"/>
              </a:endParaRPr>
            </a:p>
          </p:txBody>
        </p:sp>
      </p:grpSp>
      <p:sp>
        <p:nvSpPr>
          <p:cNvPr id="77" name="Afgeronde rechthoek 76"/>
          <p:cNvSpPr/>
          <p:nvPr/>
        </p:nvSpPr>
        <p:spPr>
          <a:xfrm>
            <a:off x="1339900" y="3707288"/>
            <a:ext cx="6464201" cy="216000"/>
          </a:xfrm>
          <a:prstGeom prst="roundRect">
            <a:avLst/>
          </a:prstGeom>
          <a:solidFill>
            <a:srgbClr val="4DB1FF"/>
          </a:solidFill>
          <a:ln w="19050" cmpd="sng">
            <a:solidFill>
              <a:srgbClr val="4DB1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800" dirty="0">
                <a:solidFill>
                  <a:schemeClr val="bg1"/>
                </a:solidFill>
                <a:latin typeface="Arial Rounded MT Bold"/>
                <a:cs typeface="Arial Rounded MT Bold"/>
              </a:rPr>
              <a:t>SAMENWERKEN (PROCESSEN, ROLLEN, OVERLEG, INFRASTRUCTUUR, HRM, MARKETING) EN CONTINU VERBETEREN</a:t>
            </a:r>
          </a:p>
        </p:txBody>
      </p:sp>
      <p:cxnSp>
        <p:nvCxnSpPr>
          <p:cNvPr id="78" name="Rechte verbindingslijn 77"/>
          <p:cNvCxnSpPr>
            <a:stCxn id="30" idx="6"/>
          </p:cNvCxnSpPr>
          <p:nvPr/>
        </p:nvCxnSpPr>
        <p:spPr>
          <a:xfrm flipV="1">
            <a:off x="5116515" y="3923288"/>
            <a:ext cx="2589360" cy="766244"/>
          </a:xfrm>
          <a:prstGeom prst="line">
            <a:avLst/>
          </a:prstGeom>
          <a:ln>
            <a:solidFill>
              <a:srgbClr val="4DB1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Rechte verbindingslijn 78"/>
          <p:cNvCxnSpPr>
            <a:stCxn id="30" idx="2"/>
          </p:cNvCxnSpPr>
          <p:nvPr/>
        </p:nvCxnSpPr>
        <p:spPr>
          <a:xfrm flipH="1" flipV="1">
            <a:off x="1421112" y="3923288"/>
            <a:ext cx="2615403" cy="766244"/>
          </a:xfrm>
          <a:prstGeom prst="line">
            <a:avLst/>
          </a:prstGeom>
          <a:ln>
            <a:solidFill>
              <a:srgbClr val="4DB1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>
            <a:stCxn id="5" idx="2"/>
          </p:cNvCxnSpPr>
          <p:nvPr/>
        </p:nvCxnSpPr>
        <p:spPr>
          <a:xfrm flipH="1">
            <a:off x="1554928" y="1315448"/>
            <a:ext cx="2481587" cy="922092"/>
          </a:xfrm>
          <a:prstGeom prst="line">
            <a:avLst/>
          </a:prstGeom>
          <a:ln>
            <a:solidFill>
              <a:srgbClr val="4DB1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25"/>
          <p:cNvCxnSpPr>
            <a:stCxn id="5" idx="6"/>
          </p:cNvCxnSpPr>
          <p:nvPr/>
        </p:nvCxnSpPr>
        <p:spPr>
          <a:xfrm>
            <a:off x="5116515" y="1315448"/>
            <a:ext cx="2503418" cy="873107"/>
          </a:xfrm>
          <a:prstGeom prst="line">
            <a:avLst/>
          </a:prstGeom>
          <a:ln>
            <a:solidFill>
              <a:srgbClr val="4DB1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eperen 7"/>
          <p:cNvGrpSpPr/>
          <p:nvPr/>
        </p:nvGrpSpPr>
        <p:grpSpPr>
          <a:xfrm>
            <a:off x="4036515" y="703806"/>
            <a:ext cx="1080000" cy="1217588"/>
            <a:chOff x="4046006" y="928451"/>
            <a:chExt cx="1080000" cy="1217588"/>
          </a:xfrm>
        </p:grpSpPr>
        <p:sp>
          <p:nvSpPr>
            <p:cNvPr id="5" name="Ovaal 4"/>
            <p:cNvSpPr/>
            <p:nvPr/>
          </p:nvSpPr>
          <p:spPr>
            <a:xfrm>
              <a:off x="4046006" y="1000093"/>
              <a:ext cx="1080000" cy="108000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4DB1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>
                <a:lnSpc>
                  <a:spcPct val="130000"/>
                </a:lnSpc>
              </a:pPr>
              <a:r>
                <a:rPr lang="nl-NL" sz="8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RELATIEBEHEER</a:t>
              </a:r>
            </a:p>
          </p:txBody>
        </p:sp>
        <p:sp>
          <p:nvSpPr>
            <p:cNvPr id="42" name="Gelijkbenige driehoek 41"/>
            <p:cNvSpPr/>
            <p:nvPr/>
          </p:nvSpPr>
          <p:spPr>
            <a:xfrm rot="5400000">
              <a:off x="4523148" y="940033"/>
              <a:ext cx="154673" cy="131509"/>
            </a:xfrm>
            <a:prstGeom prst="triangle">
              <a:avLst/>
            </a:prstGeom>
            <a:solidFill>
              <a:srgbClr val="4DB1FF"/>
            </a:solidFill>
            <a:ln w="19050" cmpd="sng">
              <a:solidFill>
                <a:srgbClr val="4DB1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>
                <a:solidFill>
                  <a:srgbClr val="000000"/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49" name="Gelijkbenige driehoek 48"/>
            <p:cNvSpPr/>
            <p:nvPr/>
          </p:nvSpPr>
          <p:spPr>
            <a:xfrm rot="16200000">
              <a:off x="4486229" y="2002948"/>
              <a:ext cx="154673" cy="131509"/>
            </a:xfrm>
            <a:prstGeom prst="triangle">
              <a:avLst/>
            </a:prstGeom>
            <a:solidFill>
              <a:srgbClr val="4DB1FF"/>
            </a:solidFill>
            <a:ln w="19050" cmpd="sng">
              <a:solidFill>
                <a:srgbClr val="4DB1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 dirty="0">
                <a:solidFill>
                  <a:srgbClr val="000000"/>
                </a:solidFill>
                <a:latin typeface="Arial Rounded MT Bold"/>
                <a:cs typeface="Arial Rounded MT Bold"/>
              </a:endParaRPr>
            </a:p>
          </p:txBody>
        </p:sp>
      </p:grpSp>
      <p:sp>
        <p:nvSpPr>
          <p:cNvPr id="17" name="Tekstvak 16"/>
          <p:cNvSpPr txBox="1"/>
          <p:nvPr/>
        </p:nvSpPr>
        <p:spPr>
          <a:xfrm>
            <a:off x="2121223" y="1871493"/>
            <a:ext cx="49015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" dirty="0">
                <a:latin typeface="Arial Rounded MT Bold"/>
                <a:cs typeface="Arial Rounded MT Bold"/>
              </a:rPr>
              <a:t>Klanten bedienen (processen) | Customer Excellence</a:t>
            </a:r>
          </a:p>
        </p:txBody>
      </p:sp>
      <p:cxnSp>
        <p:nvCxnSpPr>
          <p:cNvPr id="3" name="Rechte verbindingslijn met pijl 2"/>
          <p:cNvCxnSpPr>
            <a:stCxn id="67" idx="6"/>
          </p:cNvCxnSpPr>
          <p:nvPr/>
        </p:nvCxnSpPr>
        <p:spPr>
          <a:xfrm flipV="1">
            <a:off x="1554926" y="2216108"/>
            <a:ext cx="6266934" cy="21432"/>
          </a:xfrm>
          <a:prstGeom prst="straightConnector1">
            <a:avLst/>
          </a:prstGeom>
          <a:ln w="76200" cmpd="sng">
            <a:solidFill>
              <a:srgbClr val="C4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Ovaal 66"/>
          <p:cNvSpPr/>
          <p:nvPr/>
        </p:nvSpPr>
        <p:spPr>
          <a:xfrm>
            <a:off x="1338926" y="2129540"/>
            <a:ext cx="216000" cy="216000"/>
          </a:xfrm>
          <a:prstGeom prst="ellipse">
            <a:avLst/>
          </a:prstGeom>
          <a:solidFill>
            <a:srgbClr val="C40000"/>
          </a:solidFill>
          <a:ln w="19050" cmpd="sng">
            <a:solidFill>
              <a:srgbClr val="C4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800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1" name="Pijl omlaag 40"/>
          <p:cNvSpPr/>
          <p:nvPr/>
        </p:nvSpPr>
        <p:spPr>
          <a:xfrm rot="10800000">
            <a:off x="5541636" y="2542013"/>
            <a:ext cx="539713" cy="134211"/>
          </a:xfrm>
          <a:prstGeom prst="downArrow">
            <a:avLst/>
          </a:prstGeom>
          <a:solidFill>
            <a:srgbClr val="C40000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00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47" name="Afbeelding 46" descr="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180" y="2429095"/>
            <a:ext cx="900000" cy="207530"/>
          </a:xfrm>
          <a:prstGeom prst="rect">
            <a:avLst/>
          </a:prstGeom>
        </p:spPr>
      </p:pic>
      <p:sp>
        <p:nvSpPr>
          <p:cNvPr id="52" name="Ovaal 51"/>
          <p:cNvSpPr/>
          <p:nvPr/>
        </p:nvSpPr>
        <p:spPr>
          <a:xfrm>
            <a:off x="1322141" y="1962390"/>
            <a:ext cx="540000" cy="540000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 w="19050" cmpd="sng">
            <a:solidFill>
              <a:srgbClr val="C4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Afgeronde rechthoek 57"/>
          <p:cNvSpPr/>
          <p:nvPr/>
        </p:nvSpPr>
        <p:spPr>
          <a:xfrm>
            <a:off x="1341813" y="2774461"/>
            <a:ext cx="6457267" cy="547370"/>
          </a:xfrm>
          <a:prstGeom prst="roundRect">
            <a:avLst>
              <a:gd name="adj" fmla="val 10915"/>
            </a:avLst>
          </a:prstGeom>
          <a:noFill/>
          <a:ln w="12700" cmpd="sng">
            <a:solidFill>
              <a:srgbClr val="C40000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700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72" name="Pijl omlaag 71"/>
          <p:cNvSpPr/>
          <p:nvPr/>
        </p:nvSpPr>
        <p:spPr>
          <a:xfrm rot="10800000">
            <a:off x="1823160" y="2542012"/>
            <a:ext cx="539713" cy="134211"/>
          </a:xfrm>
          <a:prstGeom prst="downArrow">
            <a:avLst/>
          </a:prstGeom>
          <a:solidFill>
            <a:srgbClr val="B50004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00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6" name="Afbeelding 5" descr="Naamloo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915" y="4517781"/>
            <a:ext cx="1494329" cy="806032"/>
          </a:xfrm>
          <a:prstGeom prst="rect">
            <a:avLst/>
          </a:prstGeom>
        </p:spPr>
      </p:pic>
      <p:sp>
        <p:nvSpPr>
          <p:cNvPr id="43" name="Afgeronde rechthoek 42"/>
          <p:cNvSpPr/>
          <p:nvPr/>
        </p:nvSpPr>
        <p:spPr>
          <a:xfrm>
            <a:off x="2765722" y="2898900"/>
            <a:ext cx="1133573" cy="304101"/>
          </a:xfrm>
          <a:prstGeom prst="roundRect">
            <a:avLst/>
          </a:prstGeom>
          <a:noFill/>
          <a:ln w="12700" cmpd="sng">
            <a:solidFill>
              <a:srgbClr val="4DB1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600" dirty="0">
                <a:solidFill>
                  <a:srgbClr val="000000"/>
                </a:solidFill>
                <a:latin typeface="Arial Rounded MT Bold"/>
                <a:cs typeface="Arial Rounded MT Bold"/>
              </a:rPr>
              <a:t>ACCOUNTANTS</a:t>
            </a:r>
          </a:p>
        </p:txBody>
      </p:sp>
      <p:sp>
        <p:nvSpPr>
          <p:cNvPr id="60" name="Afgeronde rechthoek 59"/>
          <p:cNvSpPr/>
          <p:nvPr/>
        </p:nvSpPr>
        <p:spPr>
          <a:xfrm>
            <a:off x="5244706" y="2898900"/>
            <a:ext cx="1133573" cy="304101"/>
          </a:xfrm>
          <a:prstGeom prst="roundRect">
            <a:avLst/>
          </a:prstGeom>
          <a:solidFill>
            <a:schemeClr val="bg1"/>
          </a:solidFill>
          <a:ln w="12700" cmpd="sng">
            <a:solidFill>
              <a:srgbClr val="4DB1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600" dirty="0">
                <a:solidFill>
                  <a:srgbClr val="000000"/>
                </a:solidFill>
                <a:latin typeface="Arial Rounded MT Bold"/>
                <a:cs typeface="Arial Rounded MT Bold"/>
              </a:rPr>
              <a:t>FISCAAL</a:t>
            </a:r>
          </a:p>
        </p:txBody>
      </p:sp>
      <p:sp>
        <p:nvSpPr>
          <p:cNvPr id="37" name="Afgeronde rechthoek 36"/>
          <p:cNvSpPr/>
          <p:nvPr/>
        </p:nvSpPr>
        <p:spPr>
          <a:xfrm>
            <a:off x="4005214" y="2898900"/>
            <a:ext cx="1133573" cy="304101"/>
          </a:xfrm>
          <a:prstGeom prst="roundRect">
            <a:avLst/>
          </a:prstGeom>
          <a:solidFill>
            <a:schemeClr val="bg1"/>
          </a:solidFill>
          <a:ln w="12700" cmpd="sng">
            <a:solidFill>
              <a:srgbClr val="4DB1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600" dirty="0">
                <a:solidFill>
                  <a:srgbClr val="000000"/>
                </a:solidFill>
                <a:latin typeface="Arial Rounded MT Bold"/>
                <a:cs typeface="Arial Rounded MT Bold"/>
              </a:rPr>
              <a:t>PERSONEELSDIENSTEN</a:t>
            </a:r>
          </a:p>
        </p:txBody>
      </p:sp>
      <p:sp>
        <p:nvSpPr>
          <p:cNvPr id="39" name="Afgeronde rechthoek 38"/>
          <p:cNvSpPr/>
          <p:nvPr/>
        </p:nvSpPr>
        <p:spPr>
          <a:xfrm>
            <a:off x="6484198" y="2898900"/>
            <a:ext cx="1133573" cy="304101"/>
          </a:xfrm>
          <a:prstGeom prst="roundRect">
            <a:avLst/>
          </a:prstGeom>
          <a:solidFill>
            <a:schemeClr val="bg1"/>
          </a:solidFill>
          <a:ln w="12700" cmpd="sng">
            <a:solidFill>
              <a:srgbClr val="4DB1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600" dirty="0">
                <a:solidFill>
                  <a:schemeClr val="tx1"/>
                </a:solidFill>
                <a:latin typeface="Arial Rounded MT Bold"/>
                <a:cs typeface="Arial Rounded MT Bold"/>
              </a:rPr>
              <a:t>BUSINESS  MANAGEMENT ONDERSTEUNING</a:t>
            </a:r>
            <a:endParaRPr lang="nl-NL" sz="600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3" name="Afgeronde rechthoek 52"/>
          <p:cNvSpPr/>
          <p:nvPr/>
        </p:nvSpPr>
        <p:spPr>
          <a:xfrm>
            <a:off x="1526230" y="2899249"/>
            <a:ext cx="1133573" cy="304101"/>
          </a:xfrm>
          <a:prstGeom prst="roundRect">
            <a:avLst/>
          </a:prstGeom>
          <a:noFill/>
          <a:ln w="12700" cmpd="sng">
            <a:solidFill>
              <a:srgbClr val="4DB1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600" dirty="0">
                <a:solidFill>
                  <a:srgbClr val="000000"/>
                </a:solidFill>
                <a:latin typeface="Arial Rounded MT Bold"/>
                <a:cs typeface="Arial Rounded MT Bold"/>
              </a:rPr>
              <a:t>AUDIT</a:t>
            </a:r>
          </a:p>
        </p:txBody>
      </p:sp>
      <p:cxnSp>
        <p:nvCxnSpPr>
          <p:cNvPr id="54" name="Rechte verbindingslijn 53"/>
          <p:cNvCxnSpPr/>
          <p:nvPr/>
        </p:nvCxnSpPr>
        <p:spPr>
          <a:xfrm>
            <a:off x="0" y="568800"/>
            <a:ext cx="9144000" cy="0"/>
          </a:xfrm>
          <a:prstGeom prst="line">
            <a:avLst/>
          </a:prstGeom>
          <a:ln w="12700" cmpd="sng">
            <a:solidFill>
              <a:srgbClr val="4DB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Afgeronde rechthoek 60"/>
          <p:cNvSpPr/>
          <p:nvPr/>
        </p:nvSpPr>
        <p:spPr>
          <a:xfrm>
            <a:off x="1339900" y="3418417"/>
            <a:ext cx="6464201" cy="216000"/>
          </a:xfrm>
          <a:prstGeom prst="roundRect">
            <a:avLst/>
          </a:prstGeom>
          <a:solidFill>
            <a:srgbClr val="000090"/>
          </a:solidFill>
          <a:ln w="1905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800" dirty="0">
                <a:solidFill>
                  <a:schemeClr val="bg1"/>
                </a:solidFill>
                <a:latin typeface="Arial Rounded MT Bold"/>
                <a:cs typeface="Arial Rounded MT Bold"/>
              </a:rPr>
              <a:t>KWALITEITSMANAGEMENT, VAKTECHNIEK EN COMPLIANCE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3894566" y="2706979"/>
            <a:ext cx="1354868" cy="153888"/>
          </a:xfrm>
          <a:prstGeom prst="rect">
            <a:avLst/>
          </a:prstGeom>
          <a:solidFill>
            <a:schemeClr val="bg1"/>
          </a:solidFill>
        </p:spPr>
        <p:txBody>
          <a:bodyPr wrap="none" lIns="36000" rIns="36000" rtlCol="0">
            <a:spAutoFit/>
          </a:bodyPr>
          <a:lstStyle/>
          <a:p>
            <a:pPr algn="ctr">
              <a:lnSpc>
                <a:spcPct val="60000"/>
              </a:lnSpc>
            </a:pPr>
            <a:r>
              <a:rPr lang="en-GB" sz="600" dirty="0">
                <a:latin typeface="Arial Rounded MT Bold"/>
                <a:cs typeface="Arial Rounded MT Bold"/>
              </a:rPr>
              <a:t>KLANTGERICHT SAMENWERKEN</a:t>
            </a:r>
          </a:p>
        </p:txBody>
      </p:sp>
      <p:sp>
        <p:nvSpPr>
          <p:cNvPr id="45" name="Tekstvak 44"/>
          <p:cNvSpPr txBox="1"/>
          <p:nvPr/>
        </p:nvSpPr>
        <p:spPr>
          <a:xfrm>
            <a:off x="4243464" y="3250975"/>
            <a:ext cx="657073" cy="153888"/>
          </a:xfrm>
          <a:prstGeom prst="rect">
            <a:avLst/>
          </a:prstGeom>
          <a:solidFill>
            <a:schemeClr val="bg1"/>
          </a:solidFill>
        </p:spPr>
        <p:txBody>
          <a:bodyPr wrap="none" lIns="36000" rIns="36000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GB" sz="600" dirty="0">
                <a:latin typeface="Arial Rounded MT Bold"/>
                <a:cs typeface="Arial Rounded MT Bold"/>
              </a:rPr>
              <a:t>KENNIS DELEN</a:t>
            </a:r>
          </a:p>
        </p:txBody>
      </p:sp>
      <p:sp>
        <p:nvSpPr>
          <p:cNvPr id="56" name="Tekstvak 55"/>
          <p:cNvSpPr txBox="1"/>
          <p:nvPr/>
        </p:nvSpPr>
        <p:spPr>
          <a:xfrm>
            <a:off x="3853335" y="2316660"/>
            <a:ext cx="1437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" dirty="0">
                <a:latin typeface="Arial Rounded MT Bold"/>
                <a:cs typeface="Arial Rounded MT Bold"/>
              </a:rPr>
              <a:t>FACET Service Kompas</a:t>
            </a:r>
          </a:p>
        </p:txBody>
      </p:sp>
      <p:pic>
        <p:nvPicPr>
          <p:cNvPr id="16" name="Afbeelding 15" descr="Kompa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769" y="2040218"/>
            <a:ext cx="376463" cy="362032"/>
          </a:xfrm>
          <a:prstGeom prst="rect">
            <a:avLst/>
          </a:prstGeom>
        </p:spPr>
      </p:pic>
      <p:pic>
        <p:nvPicPr>
          <p:cNvPr id="51" name="Afbeelding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34" y="4955786"/>
            <a:ext cx="1086957" cy="273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Afbeelding 56"/>
          <p:cNvPicPr>
            <a:picLocks noChangeAspect="1"/>
          </p:cNvPicPr>
          <p:nvPr/>
        </p:nvPicPr>
        <p:blipFill rotWithShape="1">
          <a:blip r:embed="rId9"/>
          <a:srcRect b="30753"/>
          <a:stretch/>
        </p:blipFill>
        <p:spPr>
          <a:xfrm>
            <a:off x="1011684" y="4749209"/>
            <a:ext cx="660257" cy="13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17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Afgeronde rechthoek 201"/>
          <p:cNvSpPr/>
          <p:nvPr/>
        </p:nvSpPr>
        <p:spPr>
          <a:xfrm>
            <a:off x="2423338" y="3863002"/>
            <a:ext cx="4289380" cy="1466547"/>
          </a:xfrm>
          <a:prstGeom prst="roundRect">
            <a:avLst>
              <a:gd name="adj" fmla="val 6018"/>
            </a:avLst>
          </a:prstGeom>
          <a:solidFill>
            <a:srgbClr val="ECB100">
              <a:alpha val="10000"/>
            </a:srgbClr>
          </a:solidFill>
          <a:ln w="12700" cmpd="sng">
            <a:solidFill>
              <a:srgbClr val="FFC104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1" name="Afgeronde rechthoek 200"/>
          <p:cNvSpPr/>
          <p:nvPr/>
        </p:nvSpPr>
        <p:spPr>
          <a:xfrm>
            <a:off x="2423338" y="2312257"/>
            <a:ext cx="4289380" cy="1466547"/>
          </a:xfrm>
          <a:prstGeom prst="roundRect">
            <a:avLst>
              <a:gd name="adj" fmla="val 6018"/>
            </a:avLst>
          </a:prstGeom>
          <a:solidFill>
            <a:srgbClr val="ECB100">
              <a:alpha val="10000"/>
            </a:srgbClr>
          </a:solidFill>
          <a:ln w="12700" cmpd="sng">
            <a:solidFill>
              <a:srgbClr val="FFC104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7" name="Afgeronde rechthoek 196"/>
          <p:cNvSpPr/>
          <p:nvPr/>
        </p:nvSpPr>
        <p:spPr>
          <a:xfrm>
            <a:off x="2423338" y="771074"/>
            <a:ext cx="4289380" cy="1466547"/>
          </a:xfrm>
          <a:prstGeom prst="roundRect">
            <a:avLst>
              <a:gd name="adj" fmla="val 6018"/>
            </a:avLst>
          </a:prstGeom>
          <a:solidFill>
            <a:srgbClr val="ECB100">
              <a:alpha val="10000"/>
            </a:srgbClr>
          </a:solidFill>
          <a:ln w="12700" cmpd="sng">
            <a:solidFill>
              <a:srgbClr val="FFC104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7" name="Afbeelding 7" descr="Logo Sharewater.gif"/>
          <p:cNvPicPr>
            <a:picLocks noChangeAspect="1"/>
          </p:cNvPicPr>
          <p:nvPr/>
        </p:nvPicPr>
        <p:blipFill rotWithShape="1">
          <a:blip r:embed="rId3" cstate="print"/>
          <a:srcRect l="47343" r="37732"/>
          <a:stretch/>
        </p:blipFill>
        <p:spPr bwMode="auto">
          <a:xfrm>
            <a:off x="4466632" y="5510593"/>
            <a:ext cx="218951" cy="182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Rechte verbindingslijn 20"/>
          <p:cNvCxnSpPr/>
          <p:nvPr/>
        </p:nvCxnSpPr>
        <p:spPr>
          <a:xfrm>
            <a:off x="0" y="5495708"/>
            <a:ext cx="9144000" cy="0"/>
          </a:xfrm>
          <a:prstGeom prst="line">
            <a:avLst/>
          </a:prstGeom>
          <a:ln w="12700" cmpd="sng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hthoek 54"/>
          <p:cNvSpPr/>
          <p:nvPr/>
        </p:nvSpPr>
        <p:spPr>
          <a:xfrm>
            <a:off x="0" y="29479"/>
            <a:ext cx="9144000" cy="539321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9" name="Tekstvak 11"/>
          <p:cNvSpPr txBox="1">
            <a:spLocks noChangeArrowheads="1"/>
          </p:cNvSpPr>
          <p:nvPr/>
        </p:nvSpPr>
        <p:spPr bwMode="auto">
          <a:xfrm>
            <a:off x="3093221" y="109920"/>
            <a:ext cx="29575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ckwell Extra Bold"/>
                <a:cs typeface="Rockwell Extra Bold"/>
                <a:sym typeface="Wingdings"/>
              </a:rPr>
              <a:t>Kick-off </a:t>
            </a:r>
            <a:r>
              <a:rPr lang="en-US" dirty="0" err="1">
                <a:solidFill>
                  <a:schemeClr val="bg1"/>
                </a:solidFill>
                <a:latin typeface="Rockwell Extra Bold"/>
                <a:cs typeface="Rockwell Extra Bold"/>
                <a:sym typeface="Wingdings"/>
              </a:rPr>
              <a:t>Cyclus</a:t>
            </a:r>
            <a:r>
              <a:rPr lang="en-US" dirty="0">
                <a:solidFill>
                  <a:schemeClr val="bg1"/>
                </a:solidFill>
                <a:latin typeface="Rockwell Extra Bold"/>
                <a:cs typeface="Rockwell Extra Bold"/>
                <a:sym typeface="Wingdings"/>
              </a:rPr>
              <a:t> 2015</a:t>
            </a:r>
            <a:endParaRPr lang="nl-NL" dirty="0">
              <a:solidFill>
                <a:schemeClr val="bg1"/>
              </a:solidFill>
              <a:latin typeface="Rockwell Extra Bold"/>
              <a:cs typeface="Rockwell Extra Bold"/>
            </a:endParaRPr>
          </a:p>
        </p:txBody>
      </p:sp>
      <p:cxnSp>
        <p:nvCxnSpPr>
          <p:cNvPr id="70" name="Rechte verbindingslijn 69"/>
          <p:cNvCxnSpPr/>
          <p:nvPr/>
        </p:nvCxnSpPr>
        <p:spPr>
          <a:xfrm>
            <a:off x="0" y="21674"/>
            <a:ext cx="9144000" cy="0"/>
          </a:xfrm>
          <a:prstGeom prst="line">
            <a:avLst/>
          </a:prstGeom>
          <a:ln w="76200" cmpd="sng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Rechte verbindingslijn 70"/>
          <p:cNvCxnSpPr/>
          <p:nvPr/>
        </p:nvCxnSpPr>
        <p:spPr>
          <a:xfrm>
            <a:off x="0" y="568800"/>
            <a:ext cx="9144000" cy="0"/>
          </a:xfrm>
          <a:prstGeom prst="line">
            <a:avLst/>
          </a:prstGeom>
          <a:ln w="12700" cmpd="sng">
            <a:solidFill>
              <a:srgbClr val="4DB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Afgeronde rechthoek 58"/>
          <p:cNvSpPr/>
          <p:nvPr/>
        </p:nvSpPr>
        <p:spPr>
          <a:xfrm>
            <a:off x="1448381" y="2597306"/>
            <a:ext cx="772086" cy="801970"/>
          </a:xfrm>
          <a:prstGeom prst="roundRect">
            <a:avLst>
              <a:gd name="adj" fmla="val 11104"/>
            </a:avLst>
          </a:prstGeom>
          <a:solidFill>
            <a:srgbClr val="C40000"/>
          </a:solidFill>
          <a:ln w="12700" cmpd="sng">
            <a:solidFill>
              <a:srgbClr val="4DB1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08000" rIns="0" bIns="0" rtlCol="0" anchor="ctr"/>
          <a:lstStyle/>
          <a:p>
            <a:pPr algn="ctr"/>
            <a:r>
              <a:rPr lang="nl-NL" sz="700" dirty="0">
                <a:solidFill>
                  <a:schemeClr val="bg1"/>
                </a:solidFill>
                <a:latin typeface="Arial Rounded MT Bold"/>
                <a:cs typeface="Arial Rounded MT Bold"/>
              </a:rPr>
              <a:t>Kick-off</a:t>
            </a:r>
          </a:p>
          <a:p>
            <a:pPr algn="ctr"/>
            <a:r>
              <a:rPr lang="nl-NL" sz="700" dirty="0">
                <a:solidFill>
                  <a:schemeClr val="bg1"/>
                </a:solidFill>
                <a:latin typeface="Arial Rounded MT Bold"/>
                <a:cs typeface="Arial Rounded MT Bold"/>
              </a:rPr>
              <a:t>PER TEAM</a:t>
            </a:r>
          </a:p>
          <a:p>
            <a:pPr algn="ctr"/>
            <a:r>
              <a:rPr lang="nl-NL" sz="500" dirty="0">
                <a:solidFill>
                  <a:schemeClr val="bg1"/>
                </a:solidFill>
                <a:latin typeface="Arial Rounded MT Bold"/>
                <a:cs typeface="Arial Rounded MT Bold"/>
              </a:rPr>
              <a:t>Audit / S1,2,3 / Support</a:t>
            </a:r>
          </a:p>
          <a:p>
            <a:pPr algn="ctr"/>
            <a:endParaRPr lang="nl-NL" sz="600" dirty="0">
              <a:solidFill>
                <a:schemeClr val="bg1"/>
              </a:solidFill>
              <a:latin typeface="Arial Rounded MT Bold"/>
              <a:cs typeface="Arial Rounded MT Bold"/>
            </a:endParaRPr>
          </a:p>
          <a:p>
            <a:pPr algn="ctr"/>
            <a:r>
              <a:rPr lang="nl-NL" sz="600" dirty="0">
                <a:solidFill>
                  <a:schemeClr val="bg1"/>
                </a:solidFill>
                <a:latin typeface="Arial Rounded MT Bold"/>
                <a:cs typeface="Arial Rounded MT Bold"/>
              </a:rPr>
              <a:t>2 uur</a:t>
            </a:r>
          </a:p>
        </p:txBody>
      </p:sp>
      <p:sp>
        <p:nvSpPr>
          <p:cNvPr id="60" name="Ovaal 59"/>
          <p:cNvSpPr/>
          <p:nvPr/>
        </p:nvSpPr>
        <p:spPr>
          <a:xfrm>
            <a:off x="1654424" y="2417306"/>
            <a:ext cx="360000" cy="360000"/>
          </a:xfrm>
          <a:prstGeom prst="ellipse">
            <a:avLst/>
          </a:prstGeom>
          <a:solidFill>
            <a:schemeClr val="bg1"/>
          </a:solidFill>
          <a:ln w="19050" cmpd="sng">
            <a:solidFill>
              <a:srgbClr val="FFC10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600" dirty="0">
                <a:solidFill>
                  <a:schemeClr val="tx1"/>
                </a:solidFill>
                <a:latin typeface="Arial Rounded MT Bold"/>
                <a:cs typeface="Arial Rounded MT Bold"/>
              </a:rPr>
              <a:t>Week</a:t>
            </a:r>
          </a:p>
          <a:p>
            <a:pPr algn="ctr"/>
            <a:r>
              <a:rPr lang="nl-NL" sz="700" dirty="0">
                <a:solidFill>
                  <a:schemeClr val="tx1"/>
                </a:solidFill>
                <a:latin typeface="Arial Rounded MT Bold"/>
                <a:cs typeface="Arial Rounded MT Bold"/>
              </a:rPr>
              <a:t>1</a:t>
            </a:r>
          </a:p>
        </p:txBody>
      </p:sp>
      <p:grpSp>
        <p:nvGrpSpPr>
          <p:cNvPr id="61" name="Groeperen 60"/>
          <p:cNvGrpSpPr/>
          <p:nvPr/>
        </p:nvGrpSpPr>
        <p:grpSpPr>
          <a:xfrm>
            <a:off x="2552038" y="2417306"/>
            <a:ext cx="772086" cy="981970"/>
            <a:chOff x="7737173" y="2565757"/>
            <a:chExt cx="772086" cy="981970"/>
          </a:xfrm>
          <a:solidFill>
            <a:srgbClr val="FFFFFF"/>
          </a:solidFill>
        </p:grpSpPr>
        <p:sp>
          <p:nvSpPr>
            <p:cNvPr id="62" name="Afgeronde rechthoek 61"/>
            <p:cNvSpPr/>
            <p:nvPr/>
          </p:nvSpPr>
          <p:spPr>
            <a:xfrm>
              <a:off x="7737173" y="2745757"/>
              <a:ext cx="772086" cy="801970"/>
            </a:xfrm>
            <a:prstGeom prst="roundRect">
              <a:avLst>
                <a:gd name="adj" fmla="val 11104"/>
              </a:avLst>
            </a:prstGeom>
            <a:grpFill/>
            <a:ln w="12700" cmpd="sng">
              <a:solidFill>
                <a:srgbClr val="4DB1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108000" rIns="0" bIns="0" rtlCol="0" anchor="ctr"/>
            <a:lstStyle/>
            <a:p>
              <a:pPr algn="ctr"/>
              <a:r>
                <a:rPr lang="nl-NL" sz="7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Voorbereiden</a:t>
              </a:r>
            </a:p>
            <a:p>
              <a:pPr algn="ctr"/>
              <a:r>
                <a:rPr lang="nl-NL" sz="7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Klantcase</a:t>
              </a:r>
            </a:p>
            <a:p>
              <a:pPr algn="ctr"/>
              <a:r>
                <a:rPr lang="nl-NL" sz="7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met coach</a:t>
              </a:r>
            </a:p>
          </p:txBody>
        </p:sp>
        <p:sp>
          <p:nvSpPr>
            <p:cNvPr id="63" name="Ovaal 62"/>
            <p:cNvSpPr/>
            <p:nvPr/>
          </p:nvSpPr>
          <p:spPr>
            <a:xfrm>
              <a:off x="7943216" y="2565757"/>
              <a:ext cx="360000" cy="360000"/>
            </a:xfrm>
            <a:prstGeom prst="ellipse">
              <a:avLst/>
            </a:prstGeom>
            <a:grpFill/>
            <a:ln w="12700" cmpd="sng">
              <a:solidFill>
                <a:srgbClr val="FFC10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dirty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Week</a:t>
              </a:r>
            </a:p>
            <a:p>
              <a:pPr algn="ctr"/>
              <a:r>
                <a:rPr lang="nl-NL" sz="700" dirty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2</a:t>
              </a:r>
            </a:p>
          </p:txBody>
        </p:sp>
      </p:grpSp>
      <p:grpSp>
        <p:nvGrpSpPr>
          <p:cNvPr id="67" name="Groeperen 66"/>
          <p:cNvGrpSpPr/>
          <p:nvPr/>
        </p:nvGrpSpPr>
        <p:grpSpPr>
          <a:xfrm>
            <a:off x="2552038" y="882793"/>
            <a:ext cx="772086" cy="981970"/>
            <a:chOff x="7737173" y="2565757"/>
            <a:chExt cx="772086" cy="981970"/>
          </a:xfrm>
          <a:solidFill>
            <a:schemeClr val="bg1"/>
          </a:solidFill>
        </p:grpSpPr>
        <p:sp>
          <p:nvSpPr>
            <p:cNvPr id="68" name="Afgeronde rechthoek 67"/>
            <p:cNvSpPr/>
            <p:nvPr/>
          </p:nvSpPr>
          <p:spPr>
            <a:xfrm>
              <a:off x="7737173" y="2745757"/>
              <a:ext cx="772086" cy="801970"/>
            </a:xfrm>
            <a:prstGeom prst="roundRect">
              <a:avLst>
                <a:gd name="adj" fmla="val 11104"/>
              </a:avLst>
            </a:prstGeom>
            <a:grpFill/>
            <a:ln w="12700" cmpd="sng">
              <a:solidFill>
                <a:srgbClr val="4DB1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108000" rIns="0" bIns="0" rtlCol="0" anchor="ctr"/>
            <a:lstStyle/>
            <a:p>
              <a:pPr algn="ctr"/>
              <a:r>
                <a:rPr lang="nl-NL" sz="7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Voorbereiden</a:t>
              </a:r>
            </a:p>
            <a:p>
              <a:pPr algn="ctr"/>
              <a:r>
                <a:rPr lang="nl-NL" sz="7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Praktijkcase</a:t>
              </a:r>
            </a:p>
          </p:txBody>
        </p:sp>
        <p:sp>
          <p:nvSpPr>
            <p:cNvPr id="102" name="Ovaal 101"/>
            <p:cNvSpPr/>
            <p:nvPr/>
          </p:nvSpPr>
          <p:spPr>
            <a:xfrm>
              <a:off x="7943216" y="2565757"/>
              <a:ext cx="360000" cy="360000"/>
            </a:xfrm>
            <a:prstGeom prst="ellipse">
              <a:avLst/>
            </a:prstGeom>
            <a:grpFill/>
            <a:ln w="12700" cmpd="sng">
              <a:solidFill>
                <a:srgbClr val="FFC10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dirty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Week</a:t>
              </a:r>
              <a:r>
                <a:rPr lang="nl-NL" sz="700" dirty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 2</a:t>
              </a:r>
            </a:p>
          </p:txBody>
        </p:sp>
      </p:grpSp>
      <p:grpSp>
        <p:nvGrpSpPr>
          <p:cNvPr id="103" name="Groeperen 102"/>
          <p:cNvGrpSpPr/>
          <p:nvPr/>
        </p:nvGrpSpPr>
        <p:grpSpPr>
          <a:xfrm>
            <a:off x="2552038" y="3958954"/>
            <a:ext cx="772086" cy="981970"/>
            <a:chOff x="7737173" y="2565757"/>
            <a:chExt cx="772086" cy="981970"/>
          </a:xfrm>
          <a:solidFill>
            <a:srgbClr val="FFFFFF"/>
          </a:solidFill>
        </p:grpSpPr>
        <p:sp>
          <p:nvSpPr>
            <p:cNvPr id="104" name="Afgeronde rechthoek 103"/>
            <p:cNvSpPr/>
            <p:nvPr/>
          </p:nvSpPr>
          <p:spPr>
            <a:xfrm>
              <a:off x="7737173" y="2745757"/>
              <a:ext cx="772086" cy="801970"/>
            </a:xfrm>
            <a:prstGeom prst="roundRect">
              <a:avLst>
                <a:gd name="adj" fmla="val 11104"/>
              </a:avLst>
            </a:prstGeom>
            <a:grpFill/>
            <a:ln w="12700" cmpd="sng">
              <a:solidFill>
                <a:srgbClr val="4DB1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108000" rIns="0" bIns="0" rtlCol="0" anchor="ctr"/>
            <a:lstStyle/>
            <a:p>
              <a:pPr algn="ctr"/>
              <a:r>
                <a:rPr lang="nl-NL" sz="7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Voorbereiden</a:t>
              </a:r>
            </a:p>
            <a:p>
              <a:pPr algn="ctr"/>
              <a:r>
                <a:rPr lang="nl-NL" sz="7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Klantcase</a:t>
              </a:r>
            </a:p>
            <a:p>
              <a:pPr algn="ctr"/>
              <a:r>
                <a:rPr lang="nl-NL" sz="7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met coach</a:t>
              </a:r>
            </a:p>
          </p:txBody>
        </p:sp>
        <p:sp>
          <p:nvSpPr>
            <p:cNvPr id="105" name="Ovaal 104"/>
            <p:cNvSpPr/>
            <p:nvPr/>
          </p:nvSpPr>
          <p:spPr>
            <a:xfrm>
              <a:off x="7943216" y="2565757"/>
              <a:ext cx="360000" cy="360000"/>
            </a:xfrm>
            <a:prstGeom prst="ellipse">
              <a:avLst/>
            </a:prstGeom>
            <a:grpFill/>
            <a:ln w="12700" cmpd="sng">
              <a:solidFill>
                <a:srgbClr val="FFC10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dirty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Week</a:t>
              </a:r>
            </a:p>
            <a:p>
              <a:pPr algn="ctr"/>
              <a:r>
                <a:rPr lang="nl-NL" sz="700" dirty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2</a:t>
              </a:r>
            </a:p>
          </p:txBody>
        </p:sp>
      </p:grpSp>
      <p:grpSp>
        <p:nvGrpSpPr>
          <p:cNvPr id="17" name="Groeperen 16"/>
          <p:cNvGrpSpPr/>
          <p:nvPr/>
        </p:nvGrpSpPr>
        <p:grpSpPr>
          <a:xfrm>
            <a:off x="6960015" y="2417306"/>
            <a:ext cx="772086" cy="981970"/>
            <a:chOff x="7171667" y="2555025"/>
            <a:chExt cx="772086" cy="981970"/>
          </a:xfrm>
        </p:grpSpPr>
        <p:sp>
          <p:nvSpPr>
            <p:cNvPr id="114" name="Afgeronde rechthoek 113"/>
            <p:cNvSpPr/>
            <p:nvPr/>
          </p:nvSpPr>
          <p:spPr>
            <a:xfrm>
              <a:off x="7171667" y="2735025"/>
              <a:ext cx="772086" cy="801970"/>
            </a:xfrm>
            <a:prstGeom prst="roundRect">
              <a:avLst>
                <a:gd name="adj" fmla="val 11104"/>
              </a:avLst>
            </a:prstGeom>
            <a:solidFill>
              <a:srgbClr val="C40000"/>
            </a:solidFill>
            <a:ln w="12700" cmpd="sng">
              <a:solidFill>
                <a:srgbClr val="4DB1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108000" rIns="0" bIns="0" rtlCol="0" anchor="ctr"/>
            <a:lstStyle/>
            <a:p>
              <a:pPr algn="ctr"/>
              <a:endParaRPr lang="nl-NL" sz="700" dirty="0">
                <a:solidFill>
                  <a:schemeClr val="bg1"/>
                </a:solidFill>
                <a:latin typeface="Arial Rounded MT Bold"/>
                <a:cs typeface="Arial Rounded MT Bold"/>
              </a:endParaRPr>
            </a:p>
            <a:p>
              <a:pPr algn="ctr"/>
              <a:r>
                <a:rPr lang="nl-NL" sz="700" dirty="0">
                  <a:solidFill>
                    <a:schemeClr val="bg1"/>
                  </a:solidFill>
                  <a:latin typeface="Arial Rounded MT Bold"/>
                  <a:cs typeface="Arial Rounded MT Bold"/>
                </a:rPr>
                <a:t>Best Practice</a:t>
              </a:r>
            </a:p>
            <a:p>
              <a:pPr algn="ctr"/>
              <a:r>
                <a:rPr lang="nl-NL" sz="700" dirty="0">
                  <a:solidFill>
                    <a:schemeClr val="bg1"/>
                  </a:solidFill>
                  <a:latin typeface="Arial Rounded MT Bold"/>
                  <a:cs typeface="Arial Rounded MT Bold"/>
                </a:rPr>
                <a:t>Workshop</a:t>
              </a:r>
            </a:p>
            <a:p>
              <a:pPr algn="ctr"/>
              <a:r>
                <a:rPr lang="nl-NL" sz="700" dirty="0">
                  <a:solidFill>
                    <a:schemeClr val="bg1"/>
                  </a:solidFill>
                  <a:latin typeface="Arial Rounded MT Bold"/>
                  <a:cs typeface="Arial Rounded MT Bold"/>
                </a:rPr>
                <a:t>PER TEAM</a:t>
              </a:r>
            </a:p>
            <a:p>
              <a:pPr algn="ctr"/>
              <a:r>
                <a:rPr lang="nl-NL" sz="500" dirty="0">
                  <a:solidFill>
                    <a:schemeClr val="bg1"/>
                  </a:solidFill>
                  <a:latin typeface="Arial Rounded MT Bold"/>
                  <a:cs typeface="Arial Rounded MT Bold"/>
                </a:rPr>
                <a:t>Audit / S1,2,3 / Support</a:t>
              </a:r>
            </a:p>
            <a:p>
              <a:pPr algn="ctr"/>
              <a:endParaRPr lang="nl-NL" sz="500" dirty="0">
                <a:solidFill>
                  <a:schemeClr val="bg1"/>
                </a:solidFill>
                <a:latin typeface="Arial Rounded MT Bold"/>
                <a:cs typeface="Arial Rounded MT Bold"/>
              </a:endParaRPr>
            </a:p>
            <a:p>
              <a:pPr algn="ctr"/>
              <a:r>
                <a:rPr lang="nl-NL" sz="600" dirty="0">
                  <a:solidFill>
                    <a:srgbClr val="FFFFFF"/>
                  </a:solidFill>
                  <a:latin typeface="Arial Rounded MT Bold"/>
                  <a:cs typeface="Arial Rounded MT Bold"/>
                </a:rPr>
                <a:t>dagdeel</a:t>
              </a:r>
            </a:p>
          </p:txBody>
        </p:sp>
        <p:sp>
          <p:nvSpPr>
            <p:cNvPr id="115" name="Ovaal 114"/>
            <p:cNvSpPr/>
            <p:nvPr/>
          </p:nvSpPr>
          <p:spPr>
            <a:xfrm>
              <a:off x="7377710" y="2555025"/>
              <a:ext cx="360000" cy="360000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rgbClr val="FFC10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dirty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Week</a:t>
              </a:r>
            </a:p>
            <a:p>
              <a:pPr algn="ctr"/>
              <a:r>
                <a:rPr lang="nl-NL" sz="700" dirty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12/13</a:t>
              </a:r>
            </a:p>
          </p:txBody>
        </p:sp>
      </p:grpSp>
      <p:grpSp>
        <p:nvGrpSpPr>
          <p:cNvPr id="13" name="Groeperen 12"/>
          <p:cNvGrpSpPr/>
          <p:nvPr/>
        </p:nvGrpSpPr>
        <p:grpSpPr>
          <a:xfrm>
            <a:off x="3640529" y="882793"/>
            <a:ext cx="772086" cy="981970"/>
            <a:chOff x="3694546" y="1011313"/>
            <a:chExt cx="772086" cy="981970"/>
          </a:xfrm>
        </p:grpSpPr>
        <p:sp>
          <p:nvSpPr>
            <p:cNvPr id="108" name="Afgeronde rechthoek 107"/>
            <p:cNvSpPr/>
            <p:nvPr/>
          </p:nvSpPr>
          <p:spPr>
            <a:xfrm>
              <a:off x="3694546" y="1191313"/>
              <a:ext cx="772086" cy="801970"/>
            </a:xfrm>
            <a:prstGeom prst="roundRect">
              <a:avLst>
                <a:gd name="adj" fmla="val 11104"/>
              </a:avLst>
            </a:prstGeom>
            <a:solidFill>
              <a:srgbClr val="4DB1FF"/>
            </a:solidFill>
            <a:ln w="12700" cmpd="sng">
              <a:solidFill>
                <a:srgbClr val="ECB1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108000" rIns="0" bIns="0" rtlCol="0" anchor="ctr"/>
            <a:lstStyle/>
            <a:p>
              <a:pPr algn="ctr"/>
              <a:r>
                <a:rPr lang="nl-NL" sz="8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TRAINING I</a:t>
              </a:r>
            </a:p>
            <a:p>
              <a:pPr algn="ctr">
                <a:lnSpc>
                  <a:spcPct val="150000"/>
                </a:lnSpc>
              </a:pPr>
              <a:r>
                <a:rPr lang="nl-NL" sz="6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dagdeel</a:t>
              </a:r>
            </a:p>
          </p:txBody>
        </p:sp>
        <p:sp>
          <p:nvSpPr>
            <p:cNvPr id="109" name="Ovaal 108"/>
            <p:cNvSpPr/>
            <p:nvPr/>
          </p:nvSpPr>
          <p:spPr>
            <a:xfrm>
              <a:off x="3900589" y="1011313"/>
              <a:ext cx="360000" cy="360000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rgbClr val="FFC10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dirty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week</a:t>
              </a:r>
            </a:p>
            <a:p>
              <a:pPr algn="ctr"/>
              <a:r>
                <a:rPr lang="nl-NL" sz="700" dirty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3/4</a:t>
              </a:r>
            </a:p>
          </p:txBody>
        </p:sp>
      </p:grpSp>
      <p:grpSp>
        <p:nvGrpSpPr>
          <p:cNvPr id="14" name="Groeperen 13"/>
          <p:cNvGrpSpPr/>
          <p:nvPr/>
        </p:nvGrpSpPr>
        <p:grpSpPr>
          <a:xfrm>
            <a:off x="4707510" y="882793"/>
            <a:ext cx="772086" cy="981970"/>
            <a:chOff x="4761527" y="999272"/>
            <a:chExt cx="772086" cy="981970"/>
          </a:xfrm>
        </p:grpSpPr>
        <p:sp>
          <p:nvSpPr>
            <p:cNvPr id="111" name="Afgeronde rechthoek 110"/>
            <p:cNvSpPr/>
            <p:nvPr/>
          </p:nvSpPr>
          <p:spPr>
            <a:xfrm>
              <a:off x="4761527" y="1179272"/>
              <a:ext cx="772086" cy="801970"/>
            </a:xfrm>
            <a:prstGeom prst="roundRect">
              <a:avLst>
                <a:gd name="adj" fmla="val 11104"/>
              </a:avLst>
            </a:prstGeom>
            <a:solidFill>
              <a:srgbClr val="4DB1FF"/>
            </a:solidFill>
            <a:ln w="12700" cmpd="sng">
              <a:solidFill>
                <a:srgbClr val="ECB1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108000" rIns="0" bIns="0" rtlCol="0" anchor="ctr"/>
            <a:lstStyle/>
            <a:p>
              <a:pPr algn="ctr"/>
              <a:r>
                <a:rPr lang="nl-NL" sz="8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TRAINING II</a:t>
              </a:r>
            </a:p>
            <a:p>
              <a:pPr algn="ctr">
                <a:lnSpc>
                  <a:spcPct val="150000"/>
                </a:lnSpc>
              </a:pPr>
              <a:r>
                <a:rPr lang="nl-NL" sz="6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dagdeel</a:t>
              </a:r>
            </a:p>
          </p:txBody>
        </p:sp>
        <p:sp>
          <p:nvSpPr>
            <p:cNvPr id="112" name="Ovaal 111"/>
            <p:cNvSpPr/>
            <p:nvPr/>
          </p:nvSpPr>
          <p:spPr>
            <a:xfrm>
              <a:off x="4967570" y="999272"/>
              <a:ext cx="360000" cy="360000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rgbClr val="ECB1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dirty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Week</a:t>
              </a:r>
            </a:p>
            <a:p>
              <a:pPr algn="ctr"/>
              <a:r>
                <a:rPr lang="nl-NL" sz="700" dirty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7/8</a:t>
              </a:r>
            </a:p>
          </p:txBody>
        </p:sp>
      </p:grpSp>
      <p:sp>
        <p:nvSpPr>
          <p:cNvPr id="122" name="Gelijkbenige driehoek 121"/>
          <p:cNvSpPr/>
          <p:nvPr/>
        </p:nvSpPr>
        <p:spPr>
          <a:xfrm>
            <a:off x="4102735" y="1792469"/>
            <a:ext cx="916649" cy="361036"/>
          </a:xfrm>
          <a:prstGeom prst="triangle">
            <a:avLst/>
          </a:prstGeom>
          <a:solidFill>
            <a:schemeClr val="bg1"/>
          </a:solidFill>
          <a:ln w="12700" cmpd="sng">
            <a:solidFill>
              <a:srgbClr val="C4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54000" rtlCol="0" anchor="ctr"/>
          <a:lstStyle/>
          <a:p>
            <a:pPr algn="ctr"/>
            <a:r>
              <a:rPr lang="nl-NL" sz="600" dirty="0">
                <a:solidFill>
                  <a:schemeClr val="tx1"/>
                </a:solidFill>
                <a:latin typeface="Arial Rounded MT Bold"/>
                <a:cs typeface="Arial Rounded MT Bold"/>
              </a:rPr>
              <a:t>Toepassen</a:t>
            </a:r>
          </a:p>
        </p:txBody>
      </p:sp>
      <p:grpSp>
        <p:nvGrpSpPr>
          <p:cNvPr id="131" name="Groeperen 130"/>
          <p:cNvGrpSpPr/>
          <p:nvPr/>
        </p:nvGrpSpPr>
        <p:grpSpPr>
          <a:xfrm>
            <a:off x="3645481" y="2417306"/>
            <a:ext cx="772086" cy="981970"/>
            <a:chOff x="3694546" y="1011313"/>
            <a:chExt cx="772086" cy="981970"/>
          </a:xfrm>
        </p:grpSpPr>
        <p:sp>
          <p:nvSpPr>
            <p:cNvPr id="136" name="Afgeronde rechthoek 135"/>
            <p:cNvSpPr/>
            <p:nvPr/>
          </p:nvSpPr>
          <p:spPr>
            <a:xfrm>
              <a:off x="3694546" y="1191313"/>
              <a:ext cx="772086" cy="801970"/>
            </a:xfrm>
            <a:prstGeom prst="roundRect">
              <a:avLst>
                <a:gd name="adj" fmla="val 11104"/>
              </a:avLst>
            </a:prstGeom>
            <a:solidFill>
              <a:srgbClr val="4DB1FF"/>
            </a:solidFill>
            <a:ln w="12700" cmpd="sng">
              <a:solidFill>
                <a:srgbClr val="ECB1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108000" rIns="0" bIns="0" rtlCol="0" anchor="ctr"/>
            <a:lstStyle/>
            <a:p>
              <a:pPr algn="ctr"/>
              <a:r>
                <a:rPr lang="nl-NL" sz="8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TRAINING I</a:t>
              </a:r>
            </a:p>
            <a:p>
              <a:pPr algn="ctr">
                <a:lnSpc>
                  <a:spcPct val="150000"/>
                </a:lnSpc>
              </a:pPr>
              <a:r>
                <a:rPr lang="nl-NL" sz="6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dagdeel</a:t>
              </a:r>
            </a:p>
          </p:txBody>
        </p:sp>
        <p:sp>
          <p:nvSpPr>
            <p:cNvPr id="137" name="Ovaal 136"/>
            <p:cNvSpPr/>
            <p:nvPr/>
          </p:nvSpPr>
          <p:spPr>
            <a:xfrm>
              <a:off x="3900589" y="1011313"/>
              <a:ext cx="360000" cy="360000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rgbClr val="FFC10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dirty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Week</a:t>
              </a:r>
            </a:p>
            <a:p>
              <a:pPr algn="ctr"/>
              <a:r>
                <a:rPr lang="nl-NL" sz="700" dirty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3/4</a:t>
              </a:r>
            </a:p>
          </p:txBody>
        </p:sp>
      </p:grpSp>
      <p:grpSp>
        <p:nvGrpSpPr>
          <p:cNvPr id="132" name="Groeperen 131"/>
          <p:cNvGrpSpPr/>
          <p:nvPr/>
        </p:nvGrpSpPr>
        <p:grpSpPr>
          <a:xfrm>
            <a:off x="4712462" y="2417306"/>
            <a:ext cx="772086" cy="981970"/>
            <a:chOff x="4761527" y="999272"/>
            <a:chExt cx="772086" cy="981970"/>
          </a:xfrm>
        </p:grpSpPr>
        <p:sp>
          <p:nvSpPr>
            <p:cNvPr id="134" name="Afgeronde rechthoek 133"/>
            <p:cNvSpPr/>
            <p:nvPr/>
          </p:nvSpPr>
          <p:spPr>
            <a:xfrm>
              <a:off x="4761527" y="1179272"/>
              <a:ext cx="772086" cy="801970"/>
            </a:xfrm>
            <a:prstGeom prst="roundRect">
              <a:avLst>
                <a:gd name="adj" fmla="val 11104"/>
              </a:avLst>
            </a:prstGeom>
            <a:solidFill>
              <a:srgbClr val="4DB1FF"/>
            </a:solidFill>
            <a:ln w="12700" cmpd="sng">
              <a:solidFill>
                <a:srgbClr val="ECB1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108000" rIns="0" bIns="0" rtlCol="0" anchor="ctr"/>
            <a:lstStyle/>
            <a:p>
              <a:pPr algn="ctr"/>
              <a:r>
                <a:rPr lang="nl-NL" sz="8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TRAINING II</a:t>
              </a:r>
            </a:p>
            <a:p>
              <a:pPr algn="ctr">
                <a:lnSpc>
                  <a:spcPct val="150000"/>
                </a:lnSpc>
              </a:pPr>
              <a:r>
                <a:rPr lang="nl-NL" sz="6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dagdeel</a:t>
              </a:r>
            </a:p>
          </p:txBody>
        </p:sp>
        <p:sp>
          <p:nvSpPr>
            <p:cNvPr id="135" name="Ovaal 134"/>
            <p:cNvSpPr/>
            <p:nvPr/>
          </p:nvSpPr>
          <p:spPr>
            <a:xfrm>
              <a:off x="4967570" y="999272"/>
              <a:ext cx="360000" cy="360000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rgbClr val="ECB1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dirty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Week</a:t>
              </a:r>
            </a:p>
            <a:p>
              <a:pPr algn="ctr"/>
              <a:r>
                <a:rPr lang="nl-NL" sz="700" dirty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7/8</a:t>
              </a:r>
            </a:p>
          </p:txBody>
        </p:sp>
      </p:grpSp>
      <p:sp>
        <p:nvSpPr>
          <p:cNvPr id="133" name="Gelijkbenige driehoek 132"/>
          <p:cNvSpPr/>
          <p:nvPr/>
        </p:nvSpPr>
        <p:spPr>
          <a:xfrm>
            <a:off x="4107687" y="3326982"/>
            <a:ext cx="916649" cy="361036"/>
          </a:xfrm>
          <a:prstGeom prst="triangle">
            <a:avLst/>
          </a:prstGeom>
          <a:solidFill>
            <a:schemeClr val="bg1"/>
          </a:solidFill>
          <a:ln w="12700" cmpd="sng">
            <a:solidFill>
              <a:srgbClr val="C4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54000" rtlCol="0" anchor="ctr"/>
          <a:lstStyle/>
          <a:p>
            <a:pPr algn="ctr"/>
            <a:r>
              <a:rPr lang="nl-NL" sz="600" dirty="0">
                <a:solidFill>
                  <a:schemeClr val="tx1"/>
                </a:solidFill>
                <a:latin typeface="Arial Rounded MT Bold"/>
                <a:cs typeface="Arial Rounded MT Bold"/>
              </a:rPr>
              <a:t>Toepassen</a:t>
            </a:r>
          </a:p>
        </p:txBody>
      </p:sp>
      <p:grpSp>
        <p:nvGrpSpPr>
          <p:cNvPr id="141" name="Groeperen 140"/>
          <p:cNvGrpSpPr/>
          <p:nvPr/>
        </p:nvGrpSpPr>
        <p:grpSpPr>
          <a:xfrm>
            <a:off x="3645481" y="3958954"/>
            <a:ext cx="772086" cy="981970"/>
            <a:chOff x="3694546" y="1011313"/>
            <a:chExt cx="772086" cy="981970"/>
          </a:xfrm>
        </p:grpSpPr>
        <p:sp>
          <p:nvSpPr>
            <p:cNvPr id="146" name="Afgeronde rechthoek 145"/>
            <p:cNvSpPr/>
            <p:nvPr/>
          </p:nvSpPr>
          <p:spPr>
            <a:xfrm>
              <a:off x="3694546" y="1191313"/>
              <a:ext cx="772086" cy="801970"/>
            </a:xfrm>
            <a:prstGeom prst="roundRect">
              <a:avLst>
                <a:gd name="adj" fmla="val 11104"/>
              </a:avLst>
            </a:prstGeom>
            <a:solidFill>
              <a:srgbClr val="4DB1FF"/>
            </a:solidFill>
            <a:ln w="12700" cmpd="sng">
              <a:solidFill>
                <a:srgbClr val="ECB1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108000" rIns="0" bIns="0" rtlCol="0" anchor="ctr"/>
            <a:lstStyle/>
            <a:p>
              <a:pPr algn="ctr"/>
              <a:r>
                <a:rPr lang="nl-NL" sz="8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TRAINING I</a:t>
              </a:r>
            </a:p>
            <a:p>
              <a:pPr algn="ctr">
                <a:lnSpc>
                  <a:spcPct val="150000"/>
                </a:lnSpc>
              </a:pPr>
              <a:r>
                <a:rPr lang="nl-NL" sz="6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dagdeel</a:t>
              </a:r>
            </a:p>
          </p:txBody>
        </p:sp>
        <p:sp>
          <p:nvSpPr>
            <p:cNvPr id="147" name="Ovaal 146"/>
            <p:cNvSpPr/>
            <p:nvPr/>
          </p:nvSpPr>
          <p:spPr>
            <a:xfrm>
              <a:off x="3900589" y="1011313"/>
              <a:ext cx="360000" cy="360000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rgbClr val="FFC10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dirty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Week</a:t>
              </a:r>
            </a:p>
            <a:p>
              <a:pPr algn="ctr"/>
              <a:r>
                <a:rPr lang="nl-NL" sz="700" dirty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3/4</a:t>
              </a:r>
            </a:p>
          </p:txBody>
        </p:sp>
      </p:grpSp>
      <p:grpSp>
        <p:nvGrpSpPr>
          <p:cNvPr id="142" name="Groeperen 141"/>
          <p:cNvGrpSpPr/>
          <p:nvPr/>
        </p:nvGrpSpPr>
        <p:grpSpPr>
          <a:xfrm>
            <a:off x="4712462" y="3958954"/>
            <a:ext cx="772086" cy="981970"/>
            <a:chOff x="4761527" y="999272"/>
            <a:chExt cx="772086" cy="981970"/>
          </a:xfrm>
        </p:grpSpPr>
        <p:sp>
          <p:nvSpPr>
            <p:cNvPr id="144" name="Afgeronde rechthoek 143"/>
            <p:cNvSpPr/>
            <p:nvPr/>
          </p:nvSpPr>
          <p:spPr>
            <a:xfrm>
              <a:off x="4761527" y="1179272"/>
              <a:ext cx="772086" cy="801970"/>
            </a:xfrm>
            <a:prstGeom prst="roundRect">
              <a:avLst>
                <a:gd name="adj" fmla="val 11104"/>
              </a:avLst>
            </a:prstGeom>
            <a:solidFill>
              <a:srgbClr val="4DB1FF"/>
            </a:solidFill>
            <a:ln w="12700" cmpd="sng">
              <a:solidFill>
                <a:srgbClr val="ECB1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108000" rIns="0" bIns="0" rtlCol="0" anchor="ctr"/>
            <a:lstStyle/>
            <a:p>
              <a:pPr algn="ctr"/>
              <a:r>
                <a:rPr lang="nl-NL" sz="8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TRAINING II</a:t>
              </a:r>
            </a:p>
            <a:p>
              <a:pPr algn="ctr">
                <a:lnSpc>
                  <a:spcPct val="150000"/>
                </a:lnSpc>
              </a:pPr>
              <a:r>
                <a:rPr lang="nl-NL" sz="6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dagdeel</a:t>
              </a:r>
            </a:p>
          </p:txBody>
        </p:sp>
        <p:sp>
          <p:nvSpPr>
            <p:cNvPr id="145" name="Ovaal 144"/>
            <p:cNvSpPr/>
            <p:nvPr/>
          </p:nvSpPr>
          <p:spPr>
            <a:xfrm>
              <a:off x="4967570" y="999272"/>
              <a:ext cx="360000" cy="360000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rgbClr val="ECB1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dirty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Week</a:t>
              </a:r>
            </a:p>
            <a:p>
              <a:pPr algn="ctr"/>
              <a:r>
                <a:rPr lang="nl-NL" sz="700" dirty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7/8</a:t>
              </a:r>
            </a:p>
          </p:txBody>
        </p:sp>
      </p:grpSp>
      <p:sp>
        <p:nvSpPr>
          <p:cNvPr id="143" name="Gelijkbenige driehoek 142"/>
          <p:cNvSpPr/>
          <p:nvPr/>
        </p:nvSpPr>
        <p:spPr>
          <a:xfrm>
            <a:off x="4107687" y="4868630"/>
            <a:ext cx="916649" cy="361036"/>
          </a:xfrm>
          <a:prstGeom prst="triangle">
            <a:avLst/>
          </a:prstGeom>
          <a:solidFill>
            <a:schemeClr val="bg1"/>
          </a:solidFill>
          <a:ln w="12700" cmpd="sng">
            <a:solidFill>
              <a:srgbClr val="C4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54000" rtlCol="0" anchor="ctr"/>
          <a:lstStyle/>
          <a:p>
            <a:pPr algn="ctr"/>
            <a:r>
              <a:rPr lang="nl-NL" sz="600" dirty="0">
                <a:solidFill>
                  <a:schemeClr val="tx1"/>
                </a:solidFill>
                <a:latin typeface="Arial Rounded MT Bold"/>
                <a:cs typeface="Arial Rounded MT Bold"/>
              </a:rPr>
              <a:t>Toepassen</a:t>
            </a:r>
          </a:p>
        </p:txBody>
      </p:sp>
      <p:grpSp>
        <p:nvGrpSpPr>
          <p:cNvPr id="150" name="Groeperen 149"/>
          <p:cNvGrpSpPr/>
          <p:nvPr/>
        </p:nvGrpSpPr>
        <p:grpSpPr>
          <a:xfrm>
            <a:off x="5811344" y="2417306"/>
            <a:ext cx="772086" cy="981970"/>
            <a:chOff x="7737173" y="2565757"/>
            <a:chExt cx="772086" cy="981970"/>
          </a:xfrm>
          <a:solidFill>
            <a:srgbClr val="FFFFFF"/>
          </a:solidFill>
        </p:grpSpPr>
        <p:sp>
          <p:nvSpPr>
            <p:cNvPr id="157" name="Afgeronde rechthoek 156"/>
            <p:cNvSpPr/>
            <p:nvPr/>
          </p:nvSpPr>
          <p:spPr>
            <a:xfrm>
              <a:off x="7737173" y="2745757"/>
              <a:ext cx="772086" cy="801970"/>
            </a:xfrm>
            <a:prstGeom prst="roundRect">
              <a:avLst>
                <a:gd name="adj" fmla="val 11104"/>
              </a:avLst>
            </a:prstGeom>
            <a:grpFill/>
            <a:ln w="12700" cmpd="sng">
              <a:solidFill>
                <a:srgbClr val="4DB1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108000" rIns="0" bIns="0" rtlCol="0" anchor="ctr"/>
            <a:lstStyle/>
            <a:p>
              <a:pPr algn="ctr"/>
              <a:r>
                <a:rPr lang="nl-NL" sz="7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Voorbereiden</a:t>
              </a:r>
            </a:p>
            <a:p>
              <a:pPr algn="ctr"/>
              <a:r>
                <a:rPr lang="nl-NL" sz="7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Best Practice</a:t>
              </a:r>
            </a:p>
            <a:p>
              <a:pPr algn="ctr"/>
              <a:r>
                <a:rPr lang="nl-NL" sz="7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met coach</a:t>
              </a:r>
            </a:p>
          </p:txBody>
        </p:sp>
        <p:sp>
          <p:nvSpPr>
            <p:cNvPr id="158" name="Ovaal 157"/>
            <p:cNvSpPr/>
            <p:nvPr/>
          </p:nvSpPr>
          <p:spPr>
            <a:xfrm>
              <a:off x="7943216" y="2565757"/>
              <a:ext cx="360000" cy="360000"/>
            </a:xfrm>
            <a:prstGeom prst="ellipse">
              <a:avLst/>
            </a:prstGeom>
            <a:grpFill/>
            <a:ln w="12700" cmpd="sng">
              <a:solidFill>
                <a:srgbClr val="FFC10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dirty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Week</a:t>
              </a:r>
            </a:p>
            <a:p>
              <a:pPr algn="ctr"/>
              <a:r>
                <a:rPr lang="nl-NL" sz="700" dirty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10</a:t>
              </a:r>
            </a:p>
          </p:txBody>
        </p:sp>
      </p:grpSp>
      <p:grpSp>
        <p:nvGrpSpPr>
          <p:cNvPr id="151" name="Groeperen 150"/>
          <p:cNvGrpSpPr/>
          <p:nvPr/>
        </p:nvGrpSpPr>
        <p:grpSpPr>
          <a:xfrm>
            <a:off x="5811344" y="882793"/>
            <a:ext cx="772086" cy="981970"/>
            <a:chOff x="7737173" y="2565757"/>
            <a:chExt cx="772086" cy="981970"/>
          </a:xfrm>
          <a:solidFill>
            <a:srgbClr val="FFFFFF"/>
          </a:solidFill>
        </p:grpSpPr>
        <p:sp>
          <p:nvSpPr>
            <p:cNvPr id="155" name="Afgeronde rechthoek 154"/>
            <p:cNvSpPr/>
            <p:nvPr/>
          </p:nvSpPr>
          <p:spPr>
            <a:xfrm>
              <a:off x="7737173" y="2745757"/>
              <a:ext cx="772086" cy="801970"/>
            </a:xfrm>
            <a:prstGeom prst="roundRect">
              <a:avLst>
                <a:gd name="adj" fmla="val 11104"/>
              </a:avLst>
            </a:prstGeom>
            <a:grpFill/>
            <a:ln w="12700" cmpd="sng">
              <a:solidFill>
                <a:srgbClr val="4DB1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108000" rIns="0" bIns="0" rtlCol="0" anchor="ctr"/>
            <a:lstStyle/>
            <a:p>
              <a:pPr algn="ctr"/>
              <a:r>
                <a:rPr lang="nl-NL" sz="7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Voorbereiden</a:t>
              </a:r>
            </a:p>
            <a:p>
              <a:pPr algn="ctr"/>
              <a:r>
                <a:rPr lang="nl-NL" sz="7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Best Practice</a:t>
              </a:r>
            </a:p>
            <a:p>
              <a:pPr algn="ctr"/>
              <a:r>
                <a:rPr lang="nl-NL" sz="7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met team</a:t>
              </a:r>
            </a:p>
          </p:txBody>
        </p:sp>
        <p:sp>
          <p:nvSpPr>
            <p:cNvPr id="156" name="Ovaal 155"/>
            <p:cNvSpPr/>
            <p:nvPr/>
          </p:nvSpPr>
          <p:spPr>
            <a:xfrm>
              <a:off x="7943216" y="2565757"/>
              <a:ext cx="360000" cy="360000"/>
            </a:xfrm>
            <a:prstGeom prst="ellipse">
              <a:avLst/>
            </a:prstGeom>
            <a:grpFill/>
            <a:ln w="12700" cmpd="sng">
              <a:solidFill>
                <a:srgbClr val="FFC10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dirty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Week</a:t>
              </a:r>
            </a:p>
            <a:p>
              <a:pPr algn="ctr"/>
              <a:r>
                <a:rPr lang="nl-NL" sz="700" dirty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10</a:t>
              </a:r>
            </a:p>
          </p:txBody>
        </p:sp>
      </p:grpSp>
      <p:grpSp>
        <p:nvGrpSpPr>
          <p:cNvPr id="152" name="Groeperen 151"/>
          <p:cNvGrpSpPr/>
          <p:nvPr/>
        </p:nvGrpSpPr>
        <p:grpSpPr>
          <a:xfrm>
            <a:off x="5811344" y="3958954"/>
            <a:ext cx="772086" cy="981970"/>
            <a:chOff x="7737173" y="2565757"/>
            <a:chExt cx="772086" cy="981970"/>
          </a:xfrm>
          <a:solidFill>
            <a:srgbClr val="FFFFFF"/>
          </a:solidFill>
        </p:grpSpPr>
        <p:sp>
          <p:nvSpPr>
            <p:cNvPr id="153" name="Afgeronde rechthoek 152"/>
            <p:cNvSpPr/>
            <p:nvPr/>
          </p:nvSpPr>
          <p:spPr>
            <a:xfrm>
              <a:off x="7737173" y="2745757"/>
              <a:ext cx="772086" cy="801970"/>
            </a:xfrm>
            <a:prstGeom prst="roundRect">
              <a:avLst>
                <a:gd name="adj" fmla="val 11104"/>
              </a:avLst>
            </a:prstGeom>
            <a:grpFill/>
            <a:ln w="12700" cmpd="sng">
              <a:solidFill>
                <a:srgbClr val="4DB1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108000" rIns="0" bIns="0" rtlCol="0" anchor="ctr"/>
            <a:lstStyle/>
            <a:p>
              <a:pPr algn="ctr"/>
              <a:r>
                <a:rPr lang="nl-NL" sz="7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Voorbereiden</a:t>
              </a:r>
            </a:p>
            <a:p>
              <a:pPr algn="ctr"/>
              <a:r>
                <a:rPr lang="nl-NL" sz="7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Best Practice</a:t>
              </a:r>
            </a:p>
            <a:p>
              <a:pPr algn="ctr"/>
              <a:r>
                <a:rPr lang="nl-NL" sz="7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met coach</a:t>
              </a:r>
            </a:p>
          </p:txBody>
        </p:sp>
        <p:sp>
          <p:nvSpPr>
            <p:cNvPr id="154" name="Ovaal 153"/>
            <p:cNvSpPr/>
            <p:nvPr/>
          </p:nvSpPr>
          <p:spPr>
            <a:xfrm>
              <a:off x="7943216" y="2565757"/>
              <a:ext cx="360000" cy="360000"/>
            </a:xfrm>
            <a:prstGeom prst="ellipse">
              <a:avLst/>
            </a:prstGeom>
            <a:grpFill/>
            <a:ln w="12700" cmpd="sng">
              <a:solidFill>
                <a:srgbClr val="FFC10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dirty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Week</a:t>
              </a:r>
            </a:p>
            <a:p>
              <a:pPr algn="ctr"/>
              <a:r>
                <a:rPr lang="nl-NL" sz="700" dirty="0">
                  <a:solidFill>
                    <a:schemeClr val="tx1"/>
                  </a:solidFill>
                  <a:latin typeface="Arial Rounded MT Bold"/>
                  <a:cs typeface="Arial Rounded MT Bold"/>
                </a:rPr>
                <a:t>10</a:t>
              </a:r>
            </a:p>
          </p:txBody>
        </p:sp>
      </p:grpSp>
      <p:grpSp>
        <p:nvGrpSpPr>
          <p:cNvPr id="19" name="Groeperen 18"/>
          <p:cNvGrpSpPr/>
          <p:nvPr/>
        </p:nvGrpSpPr>
        <p:grpSpPr>
          <a:xfrm>
            <a:off x="302598" y="2547516"/>
            <a:ext cx="900000" cy="900000"/>
            <a:chOff x="432188" y="2541036"/>
            <a:chExt cx="900000" cy="900000"/>
          </a:xfrm>
        </p:grpSpPr>
        <p:sp>
          <p:nvSpPr>
            <p:cNvPr id="159" name="Ovaal 158"/>
            <p:cNvSpPr/>
            <p:nvPr/>
          </p:nvSpPr>
          <p:spPr>
            <a:xfrm>
              <a:off x="432188" y="2541036"/>
              <a:ext cx="900000" cy="900000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rgbClr val="4DB1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0" name="Ovaal 159"/>
            <p:cNvSpPr/>
            <p:nvPr/>
          </p:nvSpPr>
          <p:spPr>
            <a:xfrm>
              <a:off x="486188" y="2595036"/>
              <a:ext cx="792000" cy="792000"/>
            </a:xfrm>
            <a:prstGeom prst="ellipse">
              <a:avLst/>
            </a:prstGeom>
            <a:solidFill>
              <a:srgbClr val="ECB100"/>
            </a:solidFill>
            <a:ln w="12700" cmpd="sng">
              <a:solidFill>
                <a:srgbClr val="ECB1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nl-NL" sz="8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Doelen</a:t>
              </a:r>
            </a:p>
            <a:p>
              <a:pPr algn="ctr"/>
              <a:r>
                <a:rPr lang="nl-NL" sz="8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stellen en</a:t>
              </a:r>
            </a:p>
            <a:p>
              <a:pPr algn="ctr"/>
              <a:r>
                <a:rPr lang="nl-NL" sz="8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plannen</a:t>
              </a:r>
            </a:p>
          </p:txBody>
        </p:sp>
      </p:grpSp>
      <p:grpSp>
        <p:nvGrpSpPr>
          <p:cNvPr id="164" name="Groeperen 163"/>
          <p:cNvGrpSpPr/>
          <p:nvPr/>
        </p:nvGrpSpPr>
        <p:grpSpPr>
          <a:xfrm>
            <a:off x="7961453" y="2547516"/>
            <a:ext cx="900000" cy="900000"/>
            <a:chOff x="432188" y="2541036"/>
            <a:chExt cx="900000" cy="900000"/>
          </a:xfrm>
        </p:grpSpPr>
        <p:sp>
          <p:nvSpPr>
            <p:cNvPr id="165" name="Ovaal 164"/>
            <p:cNvSpPr/>
            <p:nvPr/>
          </p:nvSpPr>
          <p:spPr>
            <a:xfrm>
              <a:off x="432188" y="2541036"/>
              <a:ext cx="900000" cy="900000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rgbClr val="4DB1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6" name="Ovaal 165"/>
            <p:cNvSpPr/>
            <p:nvPr/>
          </p:nvSpPr>
          <p:spPr>
            <a:xfrm>
              <a:off x="486188" y="2595036"/>
              <a:ext cx="792000" cy="792000"/>
            </a:xfrm>
            <a:prstGeom prst="ellipse">
              <a:avLst/>
            </a:prstGeom>
            <a:solidFill>
              <a:srgbClr val="ECB100"/>
            </a:solidFill>
            <a:ln w="12700" cmpd="sng">
              <a:solidFill>
                <a:srgbClr val="ECB1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nl-NL" sz="8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Evalueren</a:t>
              </a:r>
            </a:p>
            <a:p>
              <a:pPr algn="ctr"/>
              <a:r>
                <a:rPr lang="nl-NL" sz="8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en plannen</a:t>
              </a:r>
            </a:p>
            <a:p>
              <a:pPr algn="ctr"/>
              <a:r>
                <a:rPr lang="nl-NL" sz="8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cyclus II</a:t>
              </a:r>
            </a:p>
          </p:txBody>
        </p:sp>
      </p:grpSp>
      <p:cxnSp>
        <p:nvCxnSpPr>
          <p:cNvPr id="22" name="Rechte verbindingslijn met pijl 21"/>
          <p:cNvCxnSpPr>
            <a:stCxn id="159" idx="6"/>
            <a:endCxn id="59" idx="1"/>
          </p:cNvCxnSpPr>
          <p:nvPr/>
        </p:nvCxnSpPr>
        <p:spPr>
          <a:xfrm>
            <a:off x="1202598" y="2997516"/>
            <a:ext cx="245783" cy="775"/>
          </a:xfrm>
          <a:prstGeom prst="straightConnector1">
            <a:avLst/>
          </a:prstGeom>
          <a:ln w="12700" cmpd="sng">
            <a:solidFill>
              <a:srgbClr val="4DB1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Rechte verbindingslijn met pijl 166"/>
          <p:cNvCxnSpPr>
            <a:stCxn id="59" idx="3"/>
          </p:cNvCxnSpPr>
          <p:nvPr/>
        </p:nvCxnSpPr>
        <p:spPr>
          <a:xfrm flipV="1">
            <a:off x="2220467" y="2997516"/>
            <a:ext cx="331571" cy="775"/>
          </a:xfrm>
          <a:prstGeom prst="straightConnector1">
            <a:avLst/>
          </a:prstGeom>
          <a:ln w="12700" cmpd="sng">
            <a:solidFill>
              <a:srgbClr val="4DB1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Rechte verbindingslijn met pijl 167"/>
          <p:cNvCxnSpPr>
            <a:endCxn id="136" idx="1"/>
          </p:cNvCxnSpPr>
          <p:nvPr/>
        </p:nvCxnSpPr>
        <p:spPr>
          <a:xfrm>
            <a:off x="3324124" y="2995966"/>
            <a:ext cx="321357" cy="2325"/>
          </a:xfrm>
          <a:prstGeom prst="straightConnector1">
            <a:avLst/>
          </a:prstGeom>
          <a:ln w="12700" cmpd="sng">
            <a:solidFill>
              <a:srgbClr val="4DB1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Rechte verbindingslijn met pijl 168"/>
          <p:cNvCxnSpPr>
            <a:stCxn id="59" idx="3"/>
            <a:endCxn id="68" idx="1"/>
          </p:cNvCxnSpPr>
          <p:nvPr/>
        </p:nvCxnSpPr>
        <p:spPr>
          <a:xfrm flipV="1">
            <a:off x="2220467" y="1463778"/>
            <a:ext cx="331571" cy="1534513"/>
          </a:xfrm>
          <a:prstGeom prst="straightConnector1">
            <a:avLst/>
          </a:prstGeom>
          <a:ln w="12700" cmpd="sng">
            <a:solidFill>
              <a:srgbClr val="4DB1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Rechte verbindingslijn met pijl 169"/>
          <p:cNvCxnSpPr>
            <a:stCxn id="136" idx="3"/>
            <a:endCxn id="134" idx="1"/>
          </p:cNvCxnSpPr>
          <p:nvPr/>
        </p:nvCxnSpPr>
        <p:spPr>
          <a:xfrm>
            <a:off x="4417567" y="2998291"/>
            <a:ext cx="294895" cy="0"/>
          </a:xfrm>
          <a:prstGeom prst="straightConnector1">
            <a:avLst/>
          </a:prstGeom>
          <a:ln w="12700" cmpd="sng">
            <a:solidFill>
              <a:srgbClr val="4DB1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Rechte verbindingslijn met pijl 170"/>
          <p:cNvCxnSpPr>
            <a:stCxn id="59" idx="3"/>
            <a:endCxn id="104" idx="1"/>
          </p:cNvCxnSpPr>
          <p:nvPr/>
        </p:nvCxnSpPr>
        <p:spPr>
          <a:xfrm>
            <a:off x="2220467" y="2998291"/>
            <a:ext cx="331571" cy="1541648"/>
          </a:xfrm>
          <a:prstGeom prst="straightConnector1">
            <a:avLst/>
          </a:prstGeom>
          <a:ln w="12700" cmpd="sng">
            <a:solidFill>
              <a:srgbClr val="4DB1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Rechte verbindingslijn met pijl 171"/>
          <p:cNvCxnSpPr>
            <a:stCxn id="146" idx="3"/>
            <a:endCxn id="144" idx="1"/>
          </p:cNvCxnSpPr>
          <p:nvPr/>
        </p:nvCxnSpPr>
        <p:spPr>
          <a:xfrm>
            <a:off x="4417567" y="4539939"/>
            <a:ext cx="294895" cy="0"/>
          </a:xfrm>
          <a:prstGeom prst="straightConnector1">
            <a:avLst/>
          </a:prstGeom>
          <a:ln w="12700" cmpd="sng">
            <a:solidFill>
              <a:srgbClr val="4DB1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Rechte verbindingslijn met pijl 172"/>
          <p:cNvCxnSpPr>
            <a:stCxn id="104" idx="3"/>
            <a:endCxn id="146" idx="1"/>
          </p:cNvCxnSpPr>
          <p:nvPr/>
        </p:nvCxnSpPr>
        <p:spPr>
          <a:xfrm>
            <a:off x="3324124" y="4539939"/>
            <a:ext cx="321357" cy="0"/>
          </a:xfrm>
          <a:prstGeom prst="straightConnector1">
            <a:avLst/>
          </a:prstGeom>
          <a:ln w="12700" cmpd="sng">
            <a:solidFill>
              <a:srgbClr val="4DB1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Rechte verbindingslijn met pijl 173"/>
          <p:cNvCxnSpPr>
            <a:stCxn id="68" idx="3"/>
            <a:endCxn id="108" idx="1"/>
          </p:cNvCxnSpPr>
          <p:nvPr/>
        </p:nvCxnSpPr>
        <p:spPr>
          <a:xfrm>
            <a:off x="3324124" y="1463778"/>
            <a:ext cx="316405" cy="0"/>
          </a:xfrm>
          <a:prstGeom prst="straightConnector1">
            <a:avLst/>
          </a:prstGeom>
          <a:ln w="12700" cmpd="sng">
            <a:solidFill>
              <a:srgbClr val="4DB1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Rechte verbindingslijn met pijl 174"/>
          <p:cNvCxnSpPr>
            <a:stCxn id="108" idx="3"/>
            <a:endCxn id="111" idx="1"/>
          </p:cNvCxnSpPr>
          <p:nvPr/>
        </p:nvCxnSpPr>
        <p:spPr>
          <a:xfrm>
            <a:off x="4412615" y="1463778"/>
            <a:ext cx="294895" cy="0"/>
          </a:xfrm>
          <a:prstGeom prst="straightConnector1">
            <a:avLst/>
          </a:prstGeom>
          <a:ln w="12700" cmpd="sng">
            <a:solidFill>
              <a:srgbClr val="4DB1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Rechte verbindingslijn met pijl 175"/>
          <p:cNvCxnSpPr>
            <a:stCxn id="111" idx="3"/>
            <a:endCxn id="155" idx="1"/>
          </p:cNvCxnSpPr>
          <p:nvPr/>
        </p:nvCxnSpPr>
        <p:spPr>
          <a:xfrm>
            <a:off x="5479596" y="1463778"/>
            <a:ext cx="331748" cy="0"/>
          </a:xfrm>
          <a:prstGeom prst="straightConnector1">
            <a:avLst/>
          </a:prstGeom>
          <a:ln w="12700" cmpd="sng">
            <a:solidFill>
              <a:srgbClr val="4DB1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Rechte verbindingslijn met pijl 176"/>
          <p:cNvCxnSpPr>
            <a:stCxn id="134" idx="3"/>
            <a:endCxn id="157" idx="1"/>
          </p:cNvCxnSpPr>
          <p:nvPr/>
        </p:nvCxnSpPr>
        <p:spPr>
          <a:xfrm>
            <a:off x="5484548" y="2998291"/>
            <a:ext cx="326796" cy="0"/>
          </a:xfrm>
          <a:prstGeom prst="straightConnector1">
            <a:avLst/>
          </a:prstGeom>
          <a:ln w="12700" cmpd="sng">
            <a:solidFill>
              <a:srgbClr val="4DB1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Rechte verbindingslijn met pijl 177"/>
          <p:cNvCxnSpPr>
            <a:stCxn id="144" idx="3"/>
            <a:endCxn id="153" idx="1"/>
          </p:cNvCxnSpPr>
          <p:nvPr/>
        </p:nvCxnSpPr>
        <p:spPr>
          <a:xfrm>
            <a:off x="5484548" y="4539939"/>
            <a:ext cx="326796" cy="0"/>
          </a:xfrm>
          <a:prstGeom prst="straightConnector1">
            <a:avLst/>
          </a:prstGeom>
          <a:ln w="12700" cmpd="sng">
            <a:solidFill>
              <a:srgbClr val="4DB1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Rechte verbindingslijn met pijl 180"/>
          <p:cNvCxnSpPr>
            <a:stCxn id="157" idx="3"/>
            <a:endCxn id="114" idx="1"/>
          </p:cNvCxnSpPr>
          <p:nvPr/>
        </p:nvCxnSpPr>
        <p:spPr>
          <a:xfrm>
            <a:off x="6583430" y="2998291"/>
            <a:ext cx="376585" cy="0"/>
          </a:xfrm>
          <a:prstGeom prst="straightConnector1">
            <a:avLst/>
          </a:prstGeom>
          <a:ln w="12700" cmpd="sng">
            <a:solidFill>
              <a:srgbClr val="4DB1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Rechte verbindingslijn met pijl 183"/>
          <p:cNvCxnSpPr>
            <a:stCxn id="114" idx="3"/>
            <a:endCxn id="165" idx="2"/>
          </p:cNvCxnSpPr>
          <p:nvPr/>
        </p:nvCxnSpPr>
        <p:spPr>
          <a:xfrm flipV="1">
            <a:off x="7732101" y="2997516"/>
            <a:ext cx="229352" cy="775"/>
          </a:xfrm>
          <a:prstGeom prst="straightConnector1">
            <a:avLst/>
          </a:prstGeom>
          <a:ln w="12700" cmpd="sng">
            <a:solidFill>
              <a:srgbClr val="4DB1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Rechte verbindingslijn met pijl 186"/>
          <p:cNvCxnSpPr>
            <a:stCxn id="155" idx="3"/>
            <a:endCxn id="114" idx="1"/>
          </p:cNvCxnSpPr>
          <p:nvPr/>
        </p:nvCxnSpPr>
        <p:spPr>
          <a:xfrm>
            <a:off x="6583430" y="1463778"/>
            <a:ext cx="376585" cy="1534513"/>
          </a:xfrm>
          <a:prstGeom prst="straightConnector1">
            <a:avLst/>
          </a:prstGeom>
          <a:ln w="12700" cmpd="sng">
            <a:solidFill>
              <a:srgbClr val="4DB1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Rechte verbindingslijn met pijl 189"/>
          <p:cNvCxnSpPr>
            <a:stCxn id="153" idx="3"/>
            <a:endCxn id="114" idx="1"/>
          </p:cNvCxnSpPr>
          <p:nvPr/>
        </p:nvCxnSpPr>
        <p:spPr>
          <a:xfrm flipV="1">
            <a:off x="6583430" y="2998291"/>
            <a:ext cx="376585" cy="1541648"/>
          </a:xfrm>
          <a:prstGeom prst="straightConnector1">
            <a:avLst/>
          </a:prstGeom>
          <a:ln w="12700" cmpd="sng">
            <a:solidFill>
              <a:srgbClr val="4DB1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5" name="Tekstvak 194"/>
          <p:cNvSpPr txBox="1"/>
          <p:nvPr/>
        </p:nvSpPr>
        <p:spPr>
          <a:xfrm>
            <a:off x="2474012" y="1919565"/>
            <a:ext cx="109398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700" dirty="0">
                <a:latin typeface="Arial Rounded MT Bold"/>
                <a:cs typeface="Arial Rounded MT Bold"/>
              </a:rPr>
              <a:t>COACHES* (1 groep)</a:t>
            </a:r>
          </a:p>
          <a:p>
            <a:r>
              <a:rPr lang="nl-NL" sz="600" i="1" dirty="0">
                <a:latin typeface="Arial Rounded MT Bold"/>
                <a:cs typeface="Arial Rounded MT Bold"/>
              </a:rPr>
              <a:t>Voorbeeldgedrag</a:t>
            </a:r>
          </a:p>
        </p:txBody>
      </p:sp>
      <p:pic>
        <p:nvPicPr>
          <p:cNvPr id="196" name="Afbeelding 19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8551" y="5001404"/>
            <a:ext cx="1148666" cy="350825"/>
          </a:xfrm>
          <a:prstGeom prst="rect">
            <a:avLst/>
          </a:prstGeom>
        </p:spPr>
      </p:pic>
      <p:sp>
        <p:nvSpPr>
          <p:cNvPr id="203" name="Tekstvak 202"/>
          <p:cNvSpPr txBox="1"/>
          <p:nvPr/>
        </p:nvSpPr>
        <p:spPr>
          <a:xfrm>
            <a:off x="2468381" y="3442988"/>
            <a:ext cx="128163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700" dirty="0">
                <a:latin typeface="Arial Rounded MT Bold"/>
                <a:cs typeface="Arial Rounded MT Bold"/>
              </a:rPr>
              <a:t>ADVISEURS* (4 groepen)</a:t>
            </a:r>
          </a:p>
          <a:p>
            <a:r>
              <a:rPr lang="nl-NL" sz="600" i="1" dirty="0">
                <a:latin typeface="Arial Rounded MT Bold"/>
                <a:cs typeface="Arial Rounded MT Bold"/>
              </a:rPr>
              <a:t>Adviserend acquireren</a:t>
            </a:r>
          </a:p>
        </p:txBody>
      </p:sp>
      <p:sp>
        <p:nvSpPr>
          <p:cNvPr id="204" name="Tekstvak 203"/>
          <p:cNvSpPr txBox="1"/>
          <p:nvPr/>
        </p:nvSpPr>
        <p:spPr>
          <a:xfrm>
            <a:off x="2455822" y="4996426"/>
            <a:ext cx="156053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700" dirty="0">
                <a:latin typeface="Arial Rounded MT Bold"/>
                <a:cs typeface="Arial Rounded MT Bold"/>
              </a:rPr>
              <a:t>SUPPORT* (1 groep)</a:t>
            </a:r>
          </a:p>
          <a:p>
            <a:r>
              <a:rPr lang="nl-NL" sz="600" i="1" dirty="0">
                <a:latin typeface="Arial Rounded MT Bold"/>
                <a:cs typeface="Arial Rounded MT Bold"/>
              </a:rPr>
              <a:t>Klantgerichtheid en commercialiteit</a:t>
            </a:r>
          </a:p>
        </p:txBody>
      </p:sp>
    </p:spTree>
    <p:extLst>
      <p:ext uri="{BB962C8B-B14F-4D97-AF65-F5344CB8AC3E}">
        <p14:creationId xmlns:p14="http://schemas.microsoft.com/office/powerpoint/2010/main" val="1485575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/>
          <p:cNvSpPr/>
          <p:nvPr/>
        </p:nvSpPr>
        <p:spPr>
          <a:xfrm>
            <a:off x="0" y="29479"/>
            <a:ext cx="9144000" cy="539321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8" name="Rechte verbindingslijn 37"/>
          <p:cNvCxnSpPr/>
          <p:nvPr/>
        </p:nvCxnSpPr>
        <p:spPr>
          <a:xfrm>
            <a:off x="0" y="5495708"/>
            <a:ext cx="9144000" cy="0"/>
          </a:xfrm>
          <a:prstGeom prst="line">
            <a:avLst/>
          </a:prstGeom>
          <a:ln w="12700" cmpd="sng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/>
          <p:cNvCxnSpPr/>
          <p:nvPr/>
        </p:nvCxnSpPr>
        <p:spPr>
          <a:xfrm>
            <a:off x="0" y="21674"/>
            <a:ext cx="9144000" cy="0"/>
          </a:xfrm>
          <a:prstGeom prst="line">
            <a:avLst/>
          </a:prstGeom>
          <a:ln w="76200" cmpd="sng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Rechte verbindingslijn 55"/>
          <p:cNvCxnSpPr/>
          <p:nvPr/>
        </p:nvCxnSpPr>
        <p:spPr>
          <a:xfrm>
            <a:off x="0" y="568800"/>
            <a:ext cx="9144000" cy="0"/>
          </a:xfrm>
          <a:prstGeom prst="line">
            <a:avLst/>
          </a:prstGeom>
          <a:ln w="12700" cmpd="sng">
            <a:solidFill>
              <a:srgbClr val="4DB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Afbeelding 15" descr="Schermafbeelding 2014-02-17 om 08.09.32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4050" y="5521324"/>
            <a:ext cx="221532" cy="193676"/>
          </a:xfrm>
          <a:prstGeom prst="rect">
            <a:avLst/>
          </a:prstGeom>
        </p:spPr>
      </p:pic>
      <p:sp>
        <p:nvSpPr>
          <p:cNvPr id="23" name="Tekstvak 11"/>
          <p:cNvSpPr txBox="1">
            <a:spLocks noChangeArrowheads="1"/>
          </p:cNvSpPr>
          <p:nvPr/>
        </p:nvSpPr>
        <p:spPr bwMode="auto">
          <a:xfrm>
            <a:off x="1361298" y="109920"/>
            <a:ext cx="64216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nl-NL">
                <a:solidFill>
                  <a:schemeClr val="bg1"/>
                </a:solidFill>
                <a:latin typeface="Rockwell Extra Bold"/>
                <a:cs typeface="Rockwell Extra Bold"/>
                <a:sym typeface="Wingdings"/>
              </a:rPr>
              <a:t>Drie onderscheidende groepen in workshops</a:t>
            </a:r>
            <a:endParaRPr lang="nl-NL">
              <a:solidFill>
                <a:schemeClr val="bg1"/>
              </a:solidFill>
              <a:latin typeface="Rockwell Extra Bold"/>
              <a:cs typeface="Rockwell Extra Bold"/>
            </a:endParaRPr>
          </a:p>
        </p:txBody>
      </p:sp>
      <p:sp>
        <p:nvSpPr>
          <p:cNvPr id="10" name="Afgeronde rechthoek 9"/>
          <p:cNvSpPr/>
          <p:nvPr/>
        </p:nvSpPr>
        <p:spPr>
          <a:xfrm>
            <a:off x="2781245" y="1188975"/>
            <a:ext cx="5420205" cy="779748"/>
          </a:xfrm>
          <a:prstGeom prst="roundRect">
            <a:avLst>
              <a:gd name="adj" fmla="val 50000"/>
            </a:avLst>
          </a:prstGeom>
          <a:solidFill>
            <a:srgbClr val="0A1D4B"/>
          </a:solidFill>
          <a:ln w="19050" cmpd="sng">
            <a:solidFill>
              <a:srgbClr val="0A1D4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>
              <a:lnSpc>
                <a:spcPct val="90000"/>
              </a:lnSpc>
            </a:pPr>
            <a:r>
              <a:rPr lang="nl-NL" sz="2400" dirty="0">
                <a:solidFill>
                  <a:schemeClr val="bg1"/>
                </a:solidFill>
                <a:latin typeface="Arial Unicode MS"/>
                <a:cs typeface="Arial Unicode MS"/>
                <a:sym typeface="Wingdings"/>
              </a:rPr>
              <a:t>COACHES…</a:t>
            </a:r>
          </a:p>
        </p:txBody>
      </p:sp>
      <p:sp>
        <p:nvSpPr>
          <p:cNvPr id="11" name="Afgeronde rechthoek 10"/>
          <p:cNvSpPr/>
          <p:nvPr/>
        </p:nvSpPr>
        <p:spPr>
          <a:xfrm>
            <a:off x="2781245" y="2517285"/>
            <a:ext cx="5420205" cy="779748"/>
          </a:xfrm>
          <a:prstGeom prst="roundRect">
            <a:avLst>
              <a:gd name="adj" fmla="val 50000"/>
            </a:avLst>
          </a:prstGeom>
          <a:solidFill>
            <a:srgbClr val="C40000"/>
          </a:solidFill>
          <a:ln w="19050" cmpd="sng">
            <a:solidFill>
              <a:srgbClr val="A8091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>
              <a:lnSpc>
                <a:spcPct val="90000"/>
              </a:lnSpc>
            </a:pPr>
            <a:r>
              <a:rPr lang="nl-NL" sz="2400" dirty="0">
                <a:solidFill>
                  <a:schemeClr val="bg1"/>
                </a:solidFill>
                <a:latin typeface="Arial Unicode MS"/>
                <a:cs typeface="Arial Unicode MS"/>
                <a:sym typeface="Wingdings"/>
              </a:rPr>
              <a:t>ADVISEURS…</a:t>
            </a:r>
            <a:endParaRPr lang="nl-NL" sz="2400" dirty="0">
              <a:solidFill>
                <a:schemeClr val="bg1"/>
              </a:solidFill>
              <a:latin typeface="Arial Unicode MS"/>
              <a:cs typeface="Arial Unicode MS"/>
            </a:endParaRPr>
          </a:p>
        </p:txBody>
      </p:sp>
      <p:sp>
        <p:nvSpPr>
          <p:cNvPr id="12" name="Afgeronde rechthoek 11"/>
          <p:cNvSpPr/>
          <p:nvPr/>
        </p:nvSpPr>
        <p:spPr>
          <a:xfrm>
            <a:off x="2781245" y="3845595"/>
            <a:ext cx="5420205" cy="77974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9050" cmpd="sng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>
              <a:lnSpc>
                <a:spcPct val="90000"/>
              </a:lnSpc>
            </a:pPr>
            <a:r>
              <a:rPr lang="nl-NL" sz="2400" dirty="0">
                <a:solidFill>
                  <a:schemeClr val="bg1"/>
                </a:solidFill>
                <a:latin typeface="Arial Unicode MS"/>
                <a:cs typeface="Arial Unicode MS"/>
                <a:sym typeface="Wingdings"/>
              </a:rPr>
              <a:t>SUPPORT…</a:t>
            </a:r>
            <a:endParaRPr lang="nl-NL" sz="2400" dirty="0">
              <a:solidFill>
                <a:schemeClr val="bg1"/>
              </a:solidFill>
              <a:latin typeface="Arial Unicode MS"/>
              <a:cs typeface="Arial Unicode MS"/>
            </a:endParaRP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494" y="2722503"/>
            <a:ext cx="1270411" cy="388008"/>
          </a:xfrm>
          <a:prstGeom prst="rect">
            <a:avLst/>
          </a:prstGeom>
        </p:spPr>
      </p:pic>
      <p:pic>
        <p:nvPicPr>
          <p:cNvPr id="20" name="Afbeelding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03" y="3285009"/>
            <a:ext cx="1514392" cy="38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251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/>
          <p:cNvSpPr/>
          <p:nvPr/>
        </p:nvSpPr>
        <p:spPr>
          <a:xfrm>
            <a:off x="0" y="29479"/>
            <a:ext cx="9144000" cy="539321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8" name="Rechte verbindingslijn 37"/>
          <p:cNvCxnSpPr/>
          <p:nvPr/>
        </p:nvCxnSpPr>
        <p:spPr>
          <a:xfrm>
            <a:off x="0" y="5495708"/>
            <a:ext cx="9144000" cy="0"/>
          </a:xfrm>
          <a:prstGeom prst="line">
            <a:avLst/>
          </a:prstGeom>
          <a:ln w="12700" cmpd="sng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/>
          <p:cNvCxnSpPr/>
          <p:nvPr/>
        </p:nvCxnSpPr>
        <p:spPr>
          <a:xfrm>
            <a:off x="0" y="21674"/>
            <a:ext cx="9144000" cy="0"/>
          </a:xfrm>
          <a:prstGeom prst="line">
            <a:avLst/>
          </a:prstGeom>
          <a:ln w="76200" cmpd="sng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Rechte verbindingslijn 55"/>
          <p:cNvCxnSpPr/>
          <p:nvPr/>
        </p:nvCxnSpPr>
        <p:spPr>
          <a:xfrm>
            <a:off x="0" y="568800"/>
            <a:ext cx="9144000" cy="0"/>
          </a:xfrm>
          <a:prstGeom prst="line">
            <a:avLst/>
          </a:prstGeom>
          <a:ln w="12700" cmpd="sng">
            <a:solidFill>
              <a:srgbClr val="4DB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Afbeelding 15" descr="Schermafbeelding 2014-02-17 om 08.09.32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4050" y="5521324"/>
            <a:ext cx="221532" cy="193676"/>
          </a:xfrm>
          <a:prstGeom prst="rect">
            <a:avLst/>
          </a:prstGeom>
        </p:spPr>
      </p:pic>
      <p:sp>
        <p:nvSpPr>
          <p:cNvPr id="23" name="Tekstvak 11"/>
          <p:cNvSpPr txBox="1">
            <a:spLocks noChangeArrowheads="1"/>
          </p:cNvSpPr>
          <p:nvPr/>
        </p:nvSpPr>
        <p:spPr bwMode="auto">
          <a:xfrm>
            <a:off x="1878547" y="109920"/>
            <a:ext cx="53871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nl-NL">
                <a:solidFill>
                  <a:schemeClr val="bg1"/>
                </a:solidFill>
                <a:latin typeface="Rockwell Extra Bold"/>
                <a:cs typeface="Rockwell Extra Bold"/>
                <a:sym typeface="Wingdings"/>
              </a:rPr>
              <a:t>Thema’s voor specifieke doelgroepen</a:t>
            </a:r>
            <a:endParaRPr lang="nl-NL">
              <a:solidFill>
                <a:schemeClr val="bg1"/>
              </a:solidFill>
              <a:latin typeface="Rockwell Extra Bold"/>
              <a:cs typeface="Rockwell Extra Bold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246936" y="1932350"/>
            <a:ext cx="2105697" cy="1564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 indent="-90488">
              <a:lnSpc>
                <a:spcPct val="120000"/>
              </a:lnSpc>
              <a:buFont typeface="Arial"/>
              <a:buChar char="•"/>
            </a:pPr>
            <a:r>
              <a:rPr lang="nl-NL" sz="1000" dirty="0">
                <a:latin typeface="Arial"/>
                <a:cs typeface="Arial"/>
              </a:rPr>
              <a:t>Voorbeeldgedrag</a:t>
            </a:r>
          </a:p>
          <a:p>
            <a:pPr marL="90488" indent="-90488">
              <a:lnSpc>
                <a:spcPct val="120000"/>
              </a:lnSpc>
              <a:buFont typeface="Arial"/>
              <a:buChar char="•"/>
            </a:pPr>
            <a:r>
              <a:rPr lang="nl-NL" sz="1000" dirty="0">
                <a:latin typeface="Arial"/>
                <a:cs typeface="Arial"/>
              </a:rPr>
              <a:t>Overlegstructuren</a:t>
            </a:r>
          </a:p>
          <a:p>
            <a:pPr marL="90488" indent="-90488">
              <a:lnSpc>
                <a:spcPct val="120000"/>
              </a:lnSpc>
              <a:buFont typeface="Arial"/>
              <a:buChar char="•"/>
            </a:pPr>
            <a:r>
              <a:rPr lang="nl-NL" sz="1000" dirty="0">
                <a:latin typeface="Arial"/>
                <a:cs typeface="Arial"/>
              </a:rPr>
              <a:t>Coachen met </a:t>
            </a:r>
            <a:r>
              <a:rPr lang="nl-NL" sz="1000" dirty="0" err="1">
                <a:latin typeface="Arial"/>
                <a:cs typeface="Arial"/>
              </a:rPr>
              <a:t>Coachingsmatrix</a:t>
            </a:r>
            <a:r>
              <a:rPr lang="nl-NL" sz="1000" dirty="0">
                <a:latin typeface="Arial"/>
                <a:cs typeface="Arial"/>
              </a:rPr>
              <a:t> op onderwerpen trainingen</a:t>
            </a:r>
          </a:p>
          <a:p>
            <a:pPr marL="90488" indent="-90488">
              <a:lnSpc>
                <a:spcPct val="120000"/>
              </a:lnSpc>
              <a:buFont typeface="Arial"/>
              <a:buChar char="•"/>
            </a:pPr>
            <a:r>
              <a:rPr lang="nl-NL" sz="1000" dirty="0">
                <a:latin typeface="Arial"/>
                <a:cs typeface="Arial"/>
              </a:rPr>
              <a:t>Monitoring</a:t>
            </a:r>
          </a:p>
          <a:p>
            <a:pPr marL="90488" indent="-90488">
              <a:lnSpc>
                <a:spcPct val="120000"/>
              </a:lnSpc>
              <a:buFont typeface="Arial"/>
              <a:buChar char="•"/>
            </a:pPr>
            <a:r>
              <a:rPr lang="nl-NL" sz="1000" dirty="0">
                <a:latin typeface="Arial"/>
                <a:cs typeface="Arial"/>
              </a:rPr>
              <a:t>Situationeel Coachen (oefenen)</a:t>
            </a:r>
          </a:p>
          <a:p>
            <a:pPr marL="90488" indent="-90488">
              <a:lnSpc>
                <a:spcPct val="120000"/>
              </a:lnSpc>
              <a:buFont typeface="Arial"/>
              <a:buChar char="•"/>
            </a:pPr>
            <a:r>
              <a:rPr lang="nl-NL" sz="1000" dirty="0">
                <a:latin typeface="Arial"/>
                <a:cs typeface="Arial"/>
              </a:rPr>
              <a:t>Omgaan met ergernissen</a:t>
            </a:r>
          </a:p>
          <a:p>
            <a:pPr marL="90488" indent="-90488">
              <a:lnSpc>
                <a:spcPct val="120000"/>
              </a:lnSpc>
              <a:buFont typeface="Arial"/>
              <a:buChar char="•"/>
            </a:pPr>
            <a:r>
              <a:rPr lang="nl-NL" sz="1000" dirty="0">
                <a:latin typeface="Arial"/>
                <a:cs typeface="Arial"/>
              </a:rPr>
              <a:t>Coach de coach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3523846" y="1932350"/>
            <a:ext cx="2916330" cy="825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 indent="-90488">
              <a:lnSpc>
                <a:spcPct val="120000"/>
              </a:lnSpc>
              <a:buFont typeface="Arial"/>
              <a:buChar char="•"/>
            </a:pPr>
            <a:r>
              <a:rPr lang="nl-NL" sz="1000" dirty="0">
                <a:latin typeface="Arial"/>
                <a:cs typeface="Arial"/>
              </a:rPr>
              <a:t>Vraag en Aanbod Kruis</a:t>
            </a:r>
          </a:p>
          <a:p>
            <a:pPr marL="90488" indent="-90488">
              <a:lnSpc>
                <a:spcPct val="120000"/>
              </a:lnSpc>
              <a:buFont typeface="Arial"/>
              <a:buChar char="•"/>
            </a:pPr>
            <a:r>
              <a:rPr lang="nl-NL" sz="1000" dirty="0">
                <a:latin typeface="Arial"/>
                <a:cs typeface="Arial"/>
              </a:rPr>
              <a:t>Klantgericht plannen en voorbereiden</a:t>
            </a:r>
          </a:p>
          <a:p>
            <a:pPr marL="90488" indent="-90488">
              <a:lnSpc>
                <a:spcPct val="120000"/>
              </a:lnSpc>
              <a:buFont typeface="Arial"/>
              <a:buChar char="•"/>
            </a:pPr>
            <a:r>
              <a:rPr lang="nl-NL" sz="1000" dirty="0">
                <a:latin typeface="Arial"/>
                <a:cs typeface="Arial"/>
              </a:rPr>
              <a:t>Denken: Van dossier- naar klantgericht</a:t>
            </a:r>
          </a:p>
          <a:p>
            <a:pPr marL="90488" indent="-90488">
              <a:lnSpc>
                <a:spcPct val="120000"/>
              </a:lnSpc>
              <a:buFont typeface="Arial"/>
              <a:buChar char="•"/>
            </a:pPr>
            <a:r>
              <a:rPr lang="nl-NL" sz="1000" dirty="0">
                <a:latin typeface="Arial"/>
                <a:cs typeface="Arial"/>
              </a:rPr>
              <a:t>IT-producten vertalen in Toegevoegde Waarde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6733252" y="1932350"/>
            <a:ext cx="2101968" cy="2303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 indent="-90488">
              <a:lnSpc>
                <a:spcPct val="120000"/>
              </a:lnSpc>
              <a:buFont typeface="Arial"/>
              <a:buChar char="•"/>
            </a:pPr>
            <a:r>
              <a:rPr lang="nl-NL" sz="1000" dirty="0">
                <a:latin typeface="Arial"/>
                <a:cs typeface="Arial"/>
              </a:rPr>
              <a:t>Klantgericht opbouwen en onderhouden van vertrouwensrelaties</a:t>
            </a:r>
          </a:p>
          <a:p>
            <a:pPr marL="90488" indent="-90488">
              <a:lnSpc>
                <a:spcPct val="120000"/>
              </a:lnSpc>
              <a:buFont typeface="Arial"/>
              <a:buChar char="•"/>
            </a:pPr>
            <a:r>
              <a:rPr lang="nl-NL" sz="1000" dirty="0">
                <a:latin typeface="Arial"/>
                <a:cs typeface="Arial"/>
              </a:rPr>
              <a:t>Klantcontactmomenten onderscheiden</a:t>
            </a:r>
          </a:p>
          <a:p>
            <a:pPr marL="90488" indent="-90488">
              <a:lnSpc>
                <a:spcPct val="120000"/>
              </a:lnSpc>
              <a:buFont typeface="Arial"/>
              <a:buChar char="•"/>
            </a:pPr>
            <a:r>
              <a:rPr lang="nl-NL" sz="1000" dirty="0">
                <a:latin typeface="Arial"/>
                <a:cs typeface="Arial"/>
              </a:rPr>
              <a:t>Klantgericht samenwerken, elkaar motiveren en aanspreken</a:t>
            </a:r>
          </a:p>
          <a:p>
            <a:pPr marL="90488" indent="-90488">
              <a:lnSpc>
                <a:spcPct val="120000"/>
              </a:lnSpc>
              <a:buFont typeface="Arial"/>
              <a:buChar char="•"/>
            </a:pPr>
            <a:r>
              <a:rPr lang="nl-NL" sz="1000" dirty="0">
                <a:latin typeface="Arial"/>
                <a:cs typeface="Arial"/>
              </a:rPr>
              <a:t>Marketing, </a:t>
            </a:r>
            <a:r>
              <a:rPr lang="nl-NL" sz="1000" dirty="0" err="1">
                <a:latin typeface="Arial"/>
                <a:cs typeface="Arial"/>
              </a:rPr>
              <a:t>Social</a:t>
            </a:r>
            <a:r>
              <a:rPr lang="nl-NL" sz="1000" dirty="0">
                <a:latin typeface="Arial"/>
                <a:cs typeface="Arial"/>
              </a:rPr>
              <a:t> Media en Events gebruiken</a:t>
            </a:r>
          </a:p>
          <a:p>
            <a:pPr marL="90488" indent="-90488">
              <a:lnSpc>
                <a:spcPct val="120000"/>
              </a:lnSpc>
              <a:buFont typeface="Arial"/>
              <a:buChar char="•"/>
            </a:pPr>
            <a:r>
              <a:rPr lang="nl-NL" sz="1000" dirty="0">
                <a:latin typeface="Arial"/>
                <a:cs typeface="Arial"/>
              </a:rPr>
              <a:t>Kansen zoeken!</a:t>
            </a:r>
          </a:p>
          <a:p>
            <a:pPr marL="90488" indent="-90488">
              <a:lnSpc>
                <a:spcPct val="120000"/>
              </a:lnSpc>
              <a:buFont typeface="Arial"/>
              <a:buChar char="•"/>
            </a:pPr>
            <a:r>
              <a:rPr lang="nl-NL" sz="1000" dirty="0">
                <a:latin typeface="Arial"/>
                <a:cs typeface="Arial"/>
              </a:rPr>
              <a:t>Denken vanuit klanten die onze vestiging bezoeken</a:t>
            </a:r>
          </a:p>
        </p:txBody>
      </p:sp>
      <p:sp>
        <p:nvSpPr>
          <p:cNvPr id="18" name="Afgeronde rechthoek 17"/>
          <p:cNvSpPr/>
          <p:nvPr/>
        </p:nvSpPr>
        <p:spPr>
          <a:xfrm>
            <a:off x="250665" y="1638975"/>
            <a:ext cx="2101968" cy="273196"/>
          </a:xfrm>
          <a:prstGeom prst="roundRect">
            <a:avLst>
              <a:gd name="adj" fmla="val 50000"/>
            </a:avLst>
          </a:prstGeom>
          <a:solidFill>
            <a:srgbClr val="0A1D4B"/>
          </a:solidFill>
          <a:ln w="19050" cmpd="sng">
            <a:solidFill>
              <a:srgbClr val="0A1D4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>
              <a:lnSpc>
                <a:spcPct val="90000"/>
              </a:lnSpc>
            </a:pPr>
            <a:r>
              <a:rPr lang="nl-NL" sz="1200" dirty="0">
                <a:solidFill>
                  <a:schemeClr val="bg1"/>
                </a:solidFill>
                <a:latin typeface="Arial Unicode MS"/>
                <a:cs typeface="Arial Unicode MS"/>
                <a:sym typeface="Wingdings"/>
              </a:rPr>
              <a:t>COACHES…</a:t>
            </a:r>
          </a:p>
        </p:txBody>
      </p:sp>
      <p:sp>
        <p:nvSpPr>
          <p:cNvPr id="20" name="Afgeronde rechthoek 19"/>
          <p:cNvSpPr/>
          <p:nvPr/>
        </p:nvSpPr>
        <p:spPr>
          <a:xfrm>
            <a:off x="3521016" y="1188975"/>
            <a:ext cx="2101968" cy="273196"/>
          </a:xfrm>
          <a:prstGeom prst="roundRect">
            <a:avLst>
              <a:gd name="adj" fmla="val 50000"/>
            </a:avLst>
          </a:prstGeom>
          <a:solidFill>
            <a:srgbClr val="C40000"/>
          </a:solidFill>
          <a:ln w="19050" cmpd="sng">
            <a:solidFill>
              <a:srgbClr val="A8091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>
              <a:lnSpc>
                <a:spcPct val="90000"/>
              </a:lnSpc>
            </a:pPr>
            <a:r>
              <a:rPr lang="nl-NL" sz="1200" dirty="0">
                <a:solidFill>
                  <a:schemeClr val="bg1"/>
                </a:solidFill>
                <a:latin typeface="Arial Unicode MS"/>
                <a:cs typeface="Arial Unicode MS"/>
                <a:sym typeface="Wingdings"/>
              </a:rPr>
              <a:t>ADVISEURS…</a:t>
            </a:r>
            <a:endParaRPr lang="nl-NL" sz="1200" dirty="0">
              <a:solidFill>
                <a:schemeClr val="bg1"/>
              </a:solidFill>
              <a:latin typeface="Arial Unicode MS"/>
              <a:cs typeface="Arial Unicode MS"/>
            </a:endParaRPr>
          </a:p>
        </p:txBody>
      </p:sp>
      <p:sp>
        <p:nvSpPr>
          <p:cNvPr id="21" name="Afgeronde rechthoek 20"/>
          <p:cNvSpPr/>
          <p:nvPr/>
        </p:nvSpPr>
        <p:spPr>
          <a:xfrm>
            <a:off x="6733252" y="1638975"/>
            <a:ext cx="2101968" cy="27319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9050" cmpd="sng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>
              <a:lnSpc>
                <a:spcPct val="90000"/>
              </a:lnSpc>
            </a:pPr>
            <a:r>
              <a:rPr lang="nl-NL" sz="1200" dirty="0">
                <a:solidFill>
                  <a:schemeClr val="bg1"/>
                </a:solidFill>
                <a:latin typeface="Arial Unicode MS"/>
                <a:cs typeface="Arial Unicode MS"/>
                <a:sym typeface="Wingdings"/>
              </a:rPr>
              <a:t>SUPPORT…</a:t>
            </a:r>
            <a:endParaRPr lang="nl-NL" sz="1200" dirty="0">
              <a:solidFill>
                <a:schemeClr val="bg1"/>
              </a:solidFill>
              <a:latin typeface="Arial Unicode MS"/>
              <a:cs typeface="Arial Unicode MS"/>
            </a:endParaRPr>
          </a:p>
        </p:txBody>
      </p:sp>
      <p:sp>
        <p:nvSpPr>
          <p:cNvPr id="22" name="Afgeronde rechthoek 21"/>
          <p:cNvSpPr/>
          <p:nvPr/>
        </p:nvSpPr>
        <p:spPr>
          <a:xfrm>
            <a:off x="3893822" y="1638975"/>
            <a:ext cx="1356357" cy="273196"/>
          </a:xfrm>
          <a:prstGeom prst="roundRect">
            <a:avLst>
              <a:gd name="adj" fmla="val 50000"/>
            </a:avLst>
          </a:prstGeom>
          <a:solidFill>
            <a:srgbClr val="C40000"/>
          </a:solidFill>
          <a:ln w="19050" cmpd="sng">
            <a:solidFill>
              <a:srgbClr val="A8091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>
              <a:lnSpc>
                <a:spcPct val="90000"/>
              </a:lnSpc>
            </a:pPr>
            <a:r>
              <a:rPr lang="nl-NL" sz="800" dirty="0">
                <a:solidFill>
                  <a:schemeClr val="bg1"/>
                </a:solidFill>
                <a:latin typeface="Arial Unicode MS"/>
                <a:cs typeface="Arial Unicode MS"/>
                <a:sym typeface="Wingdings"/>
              </a:rPr>
              <a:t>AUDIT</a:t>
            </a:r>
            <a:endParaRPr lang="nl-NL" sz="800" dirty="0">
              <a:solidFill>
                <a:schemeClr val="bg1"/>
              </a:solidFill>
              <a:latin typeface="Arial Unicode MS"/>
              <a:cs typeface="Arial Unicode MS"/>
            </a:endParaRPr>
          </a:p>
        </p:txBody>
      </p:sp>
      <p:sp>
        <p:nvSpPr>
          <p:cNvPr id="24" name="Afgeronde rechthoek 23"/>
          <p:cNvSpPr/>
          <p:nvPr/>
        </p:nvSpPr>
        <p:spPr>
          <a:xfrm>
            <a:off x="3893822" y="2868694"/>
            <a:ext cx="1356357" cy="273196"/>
          </a:xfrm>
          <a:prstGeom prst="roundRect">
            <a:avLst>
              <a:gd name="adj" fmla="val 50000"/>
            </a:avLst>
          </a:prstGeom>
          <a:solidFill>
            <a:srgbClr val="C40000"/>
          </a:solidFill>
          <a:ln w="19050" cmpd="sng">
            <a:solidFill>
              <a:srgbClr val="A8091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>
              <a:lnSpc>
                <a:spcPct val="90000"/>
              </a:lnSpc>
            </a:pPr>
            <a:r>
              <a:rPr lang="nl-NL" sz="900" dirty="0">
                <a:solidFill>
                  <a:schemeClr val="bg1"/>
                </a:solidFill>
                <a:latin typeface="Arial Unicode MS"/>
                <a:cs typeface="Arial Unicode MS"/>
                <a:sym typeface="Wingdings"/>
              </a:rPr>
              <a:t>SAMENSTEL / FISCAAL</a:t>
            </a:r>
            <a:endParaRPr lang="nl-NL" sz="900" dirty="0">
              <a:solidFill>
                <a:schemeClr val="bg1"/>
              </a:solidFill>
              <a:latin typeface="Arial Unicode MS"/>
              <a:cs typeface="Arial Unicode MS"/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3521016" y="3165169"/>
            <a:ext cx="3049164" cy="1010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 indent="-90488">
              <a:lnSpc>
                <a:spcPct val="120000"/>
              </a:lnSpc>
              <a:buFont typeface="Arial"/>
              <a:buChar char="•"/>
            </a:pPr>
            <a:r>
              <a:rPr lang="nl-NL" sz="1000" dirty="0">
                <a:latin typeface="Arial"/>
                <a:cs typeface="Arial"/>
              </a:rPr>
              <a:t>Vraag en Aanbod Kruis</a:t>
            </a:r>
          </a:p>
          <a:p>
            <a:pPr marL="90488" indent="-90488">
              <a:lnSpc>
                <a:spcPct val="120000"/>
              </a:lnSpc>
              <a:buFont typeface="Arial"/>
              <a:buChar char="•"/>
            </a:pPr>
            <a:r>
              <a:rPr lang="nl-NL" sz="1000" dirty="0">
                <a:latin typeface="Arial"/>
                <a:cs typeface="Arial"/>
              </a:rPr>
              <a:t>Denken vanuit de klant (reis van de klant)</a:t>
            </a:r>
          </a:p>
          <a:p>
            <a:pPr marL="90488" indent="-90488">
              <a:lnSpc>
                <a:spcPct val="120000"/>
              </a:lnSpc>
              <a:buFont typeface="Arial"/>
              <a:buChar char="•"/>
            </a:pPr>
            <a:r>
              <a:rPr lang="nl-NL" sz="1000" dirty="0">
                <a:latin typeface="Arial"/>
                <a:cs typeface="Arial"/>
              </a:rPr>
              <a:t>Bedrijfsbeschrijvingen met Canvas</a:t>
            </a:r>
          </a:p>
          <a:p>
            <a:pPr marL="90488" indent="-90488">
              <a:lnSpc>
                <a:spcPct val="120000"/>
              </a:lnSpc>
              <a:buFont typeface="Arial"/>
              <a:buChar char="•"/>
            </a:pPr>
            <a:r>
              <a:rPr lang="nl-NL" sz="1000" dirty="0">
                <a:latin typeface="Arial"/>
                <a:cs typeface="Arial"/>
              </a:rPr>
              <a:t>Keuzes maken: welke klant welke aandacht</a:t>
            </a:r>
          </a:p>
          <a:p>
            <a:pPr marL="90488" indent="-90488">
              <a:lnSpc>
                <a:spcPct val="120000"/>
              </a:lnSpc>
              <a:buFont typeface="Arial"/>
              <a:buChar char="•"/>
            </a:pPr>
            <a:r>
              <a:rPr lang="nl-NL" sz="1000" dirty="0">
                <a:latin typeface="Arial"/>
                <a:cs typeface="Arial"/>
              </a:rPr>
              <a:t>Vooral helpen op de ‘Hoe?’ (o.a. Rollenspellen)</a:t>
            </a:r>
          </a:p>
        </p:txBody>
      </p:sp>
    </p:spTree>
    <p:extLst>
      <p:ext uri="{BB962C8B-B14F-4D97-AF65-F5344CB8AC3E}">
        <p14:creationId xmlns:p14="http://schemas.microsoft.com/office/powerpoint/2010/main" val="1235559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/>
          <p:cNvSpPr/>
          <p:nvPr/>
        </p:nvSpPr>
        <p:spPr>
          <a:xfrm>
            <a:off x="0" y="29479"/>
            <a:ext cx="9144000" cy="539321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8" name="Rechte verbindingslijn 37"/>
          <p:cNvCxnSpPr/>
          <p:nvPr/>
        </p:nvCxnSpPr>
        <p:spPr>
          <a:xfrm>
            <a:off x="0" y="5495708"/>
            <a:ext cx="9144000" cy="0"/>
          </a:xfrm>
          <a:prstGeom prst="line">
            <a:avLst/>
          </a:prstGeom>
          <a:ln w="12700" cmpd="sng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/>
          <p:cNvCxnSpPr/>
          <p:nvPr/>
        </p:nvCxnSpPr>
        <p:spPr>
          <a:xfrm>
            <a:off x="0" y="21674"/>
            <a:ext cx="9144000" cy="0"/>
          </a:xfrm>
          <a:prstGeom prst="line">
            <a:avLst/>
          </a:prstGeom>
          <a:ln w="76200" cmpd="sng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vak 11"/>
          <p:cNvSpPr txBox="1">
            <a:spLocks noChangeArrowheads="1"/>
          </p:cNvSpPr>
          <p:nvPr/>
        </p:nvSpPr>
        <p:spPr bwMode="auto">
          <a:xfrm>
            <a:off x="3064218" y="109920"/>
            <a:ext cx="3015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Rockwell Extra Bold"/>
                <a:cs typeface="Rockwell Extra Bold"/>
                <a:sym typeface="Wingdings"/>
              </a:rPr>
              <a:t>Gewenste</a:t>
            </a:r>
            <a:r>
              <a:rPr lang="en-US" dirty="0">
                <a:solidFill>
                  <a:schemeClr val="bg1"/>
                </a:solidFill>
                <a:latin typeface="Rockwell Extra Bold"/>
                <a:cs typeface="Rockwell Extra Bold"/>
                <a:sym typeface="Wingding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Rockwell Extra Bold"/>
                <a:cs typeface="Rockwell Extra Bold"/>
                <a:sym typeface="Wingdings"/>
              </a:rPr>
              <a:t>resultaten</a:t>
            </a:r>
            <a:endParaRPr lang="nl-NL" dirty="0">
              <a:solidFill>
                <a:schemeClr val="bg1"/>
              </a:solidFill>
              <a:latin typeface="Rockwell Extra Bold"/>
              <a:cs typeface="Rockwell Extra Bold"/>
            </a:endParaRPr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0" y="568800"/>
            <a:ext cx="9144000" cy="0"/>
          </a:xfrm>
          <a:prstGeom prst="line">
            <a:avLst/>
          </a:prstGeom>
          <a:ln w="12700" cmpd="sng">
            <a:solidFill>
              <a:srgbClr val="4DB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vak 2"/>
          <p:cNvSpPr txBox="1"/>
          <p:nvPr/>
        </p:nvSpPr>
        <p:spPr>
          <a:xfrm>
            <a:off x="2352652" y="708628"/>
            <a:ext cx="6791348" cy="4543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lnSpc>
                <a:spcPct val="250000"/>
              </a:lnSpc>
              <a:buClr>
                <a:srgbClr val="C40000"/>
              </a:buClr>
              <a:buFont typeface="Arial"/>
              <a:buChar char="•"/>
            </a:pPr>
            <a:r>
              <a:rPr lang="nl-NL" sz="1300" dirty="0">
                <a:latin typeface="Arial"/>
                <a:cs typeface="Arial"/>
              </a:rPr>
              <a:t>Missie / visie voor 2020 vertalen naar houding en gedrag</a:t>
            </a:r>
          </a:p>
          <a:p>
            <a:pPr marL="179388" indent="-179388">
              <a:lnSpc>
                <a:spcPct val="250000"/>
              </a:lnSpc>
              <a:buClr>
                <a:srgbClr val="C40000"/>
              </a:buClr>
              <a:buFont typeface="Arial"/>
              <a:buChar char="•"/>
            </a:pPr>
            <a:r>
              <a:rPr lang="nl-NL" sz="1300" dirty="0">
                <a:latin typeface="Arial"/>
                <a:cs typeface="Arial"/>
              </a:rPr>
              <a:t>In- en doorvoeren van het LEAN denken; onderweg kleine projecten oppakken</a:t>
            </a:r>
          </a:p>
          <a:p>
            <a:pPr marL="179388" indent="-179388">
              <a:lnSpc>
                <a:spcPct val="250000"/>
              </a:lnSpc>
              <a:buClr>
                <a:srgbClr val="C40000"/>
              </a:buClr>
              <a:buFont typeface="Arial"/>
              <a:buChar char="•"/>
            </a:pPr>
            <a:r>
              <a:rPr lang="nl-NL" sz="1300" dirty="0">
                <a:latin typeface="Arial"/>
                <a:cs typeface="Arial"/>
              </a:rPr>
              <a:t>Vanuit ‘intern’ managen naar klantgericht coachen in de dagelijkse praktijk</a:t>
            </a:r>
          </a:p>
          <a:p>
            <a:pPr marL="179388" indent="-179388">
              <a:lnSpc>
                <a:spcPct val="250000"/>
              </a:lnSpc>
              <a:buClr>
                <a:srgbClr val="C40000"/>
              </a:buClr>
              <a:buFont typeface="Arial"/>
              <a:buChar char="•"/>
            </a:pPr>
            <a:r>
              <a:rPr lang="nl-NL" sz="1300" dirty="0">
                <a:latin typeface="Arial"/>
                <a:cs typeface="Arial"/>
              </a:rPr>
              <a:t>Elkaar complimenteren op gewenst gedrag én aanspreken op ongewenst gedrag</a:t>
            </a:r>
          </a:p>
          <a:p>
            <a:pPr marL="179388" indent="-179388">
              <a:lnSpc>
                <a:spcPct val="250000"/>
              </a:lnSpc>
              <a:buClr>
                <a:srgbClr val="C40000"/>
              </a:buClr>
              <a:buFont typeface="Arial"/>
              <a:buChar char="•"/>
            </a:pPr>
            <a:r>
              <a:rPr lang="nl-NL" sz="1300" dirty="0">
                <a:latin typeface="Arial"/>
                <a:cs typeface="Arial"/>
              </a:rPr>
              <a:t>Commerciële mensen nemen initiatieven om te netwerken</a:t>
            </a:r>
          </a:p>
          <a:p>
            <a:pPr marL="179388" indent="-179388">
              <a:lnSpc>
                <a:spcPct val="250000"/>
              </a:lnSpc>
              <a:buClr>
                <a:srgbClr val="C40000"/>
              </a:buClr>
              <a:buFont typeface="Arial"/>
              <a:buChar char="•"/>
            </a:pPr>
            <a:r>
              <a:rPr lang="nl-NL" sz="1300" dirty="0">
                <a:latin typeface="Arial"/>
                <a:cs typeface="Arial"/>
              </a:rPr>
              <a:t>Cross-</a:t>
            </a:r>
            <a:r>
              <a:rPr lang="nl-NL" sz="1300" dirty="0" err="1">
                <a:latin typeface="Arial"/>
                <a:cs typeface="Arial"/>
              </a:rPr>
              <a:t>sell</a:t>
            </a:r>
            <a:r>
              <a:rPr lang="nl-NL" sz="1300" dirty="0">
                <a:latin typeface="Arial"/>
                <a:cs typeface="Arial"/>
              </a:rPr>
              <a:t> mogelijkheden worden beter benut</a:t>
            </a:r>
          </a:p>
          <a:p>
            <a:pPr marL="179388" indent="-179388">
              <a:lnSpc>
                <a:spcPct val="250000"/>
              </a:lnSpc>
              <a:buClr>
                <a:srgbClr val="C40000"/>
              </a:buClr>
              <a:buFont typeface="Arial"/>
              <a:buChar char="•"/>
            </a:pPr>
            <a:r>
              <a:rPr lang="nl-NL" sz="1300" dirty="0">
                <a:latin typeface="Arial"/>
                <a:cs typeface="Arial"/>
              </a:rPr>
              <a:t>Iedereen in het bedrijf kan leads aandragen en doet dat ook</a:t>
            </a:r>
          </a:p>
          <a:p>
            <a:pPr marL="179388" indent="-179388">
              <a:lnSpc>
                <a:spcPct val="250000"/>
              </a:lnSpc>
              <a:buClr>
                <a:srgbClr val="C40000"/>
              </a:buClr>
              <a:buFont typeface="Arial"/>
              <a:buChar char="•"/>
            </a:pPr>
            <a:r>
              <a:rPr lang="nl-NL" sz="1300" dirty="0">
                <a:latin typeface="Arial"/>
                <a:cs typeface="Arial"/>
              </a:rPr>
              <a:t>Iedereen pakt zijn / haar rol in customer excellence, ook assistenten en administratie</a:t>
            </a:r>
          </a:p>
          <a:p>
            <a:pPr marL="179388" indent="-179388">
              <a:lnSpc>
                <a:spcPct val="250000"/>
              </a:lnSpc>
              <a:buClr>
                <a:srgbClr val="C40000"/>
              </a:buClr>
              <a:buFont typeface="Arial"/>
              <a:buChar char="•"/>
            </a:pPr>
            <a:r>
              <a:rPr lang="nl-NL" sz="1300" dirty="0">
                <a:latin typeface="Arial"/>
                <a:cs typeface="Arial"/>
              </a:rPr>
              <a:t>Echt in gesprek gaan met de klant om van 20/80 naar 80/20 advieswerk te komen</a:t>
            </a:r>
          </a:p>
        </p:txBody>
      </p:sp>
      <p:pic>
        <p:nvPicPr>
          <p:cNvPr id="10" name="Afbeelding 7" descr="Logo Sharewater.gif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66632" y="5510593"/>
            <a:ext cx="218951" cy="182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494" y="2722503"/>
            <a:ext cx="1270411" cy="388008"/>
          </a:xfrm>
          <a:prstGeom prst="rect">
            <a:avLst/>
          </a:prstGeom>
        </p:spPr>
      </p:pic>
      <p:pic>
        <p:nvPicPr>
          <p:cNvPr id="11" name="Afbeelding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03" y="3285009"/>
            <a:ext cx="1514392" cy="38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303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 cmpd="sng">
          <a:solidFill>
            <a:srgbClr val="0040BC"/>
          </a:solidFill>
        </a:ln>
        <a:effectLst/>
      </a:spPr>
      <a:bodyPr rtlCol="0" anchor="ctr"/>
      <a:lstStyle>
        <a:defPPr algn="ctr">
          <a:defRPr sz="1200" dirty="0" smtClean="0">
            <a:solidFill>
              <a:srgbClr val="000000"/>
            </a:solidFill>
            <a:latin typeface="Arial Rounded MT Bold"/>
            <a:cs typeface="Arial Rounded MT Bold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rgbClr val="4DB1F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17660</TotalTime>
  <Words>925</Words>
  <Application>Microsoft Office PowerPoint</Application>
  <PresentationFormat>Diavoorstelling (16:10)</PresentationFormat>
  <Paragraphs>289</Paragraphs>
  <Slides>21</Slides>
  <Notes>19</Notes>
  <HiddenSlides>1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32" baseType="lpstr">
      <vt:lpstr>Arial Unicode MS</vt:lpstr>
      <vt:lpstr>ＭＳ Ｐゴシック</vt:lpstr>
      <vt:lpstr>Arial</vt:lpstr>
      <vt:lpstr>Arial Black</vt:lpstr>
      <vt:lpstr>Arial Rounded MT Bold</vt:lpstr>
      <vt:lpstr>Calibri</vt:lpstr>
      <vt:lpstr>Century Gothic</vt:lpstr>
      <vt:lpstr>Roboto Medium</vt:lpstr>
      <vt:lpstr>Rockwell Extra Bold</vt:lpstr>
      <vt:lpstr>Wingdings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Kim Stander</dc:creator>
  <cp:keywords/>
  <dc:description/>
  <cp:lastModifiedBy>Kim Stander</cp:lastModifiedBy>
  <cp:revision>2361</cp:revision>
  <cp:lastPrinted>2015-11-04T08:12:01Z</cp:lastPrinted>
  <dcterms:created xsi:type="dcterms:W3CDTF">2011-07-18T07:52:13Z</dcterms:created>
  <dcterms:modified xsi:type="dcterms:W3CDTF">2019-03-11T14:54:34Z</dcterms:modified>
  <cp:category/>
</cp:coreProperties>
</file>