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8" r:id="rId1"/>
    <p:sldMasterId id="2147483713" r:id="rId2"/>
  </p:sldMasterIdLst>
  <p:notesMasterIdLst>
    <p:notesMasterId r:id="rId95"/>
  </p:notesMasterIdLst>
  <p:handoutMasterIdLst>
    <p:handoutMasterId r:id="rId96"/>
  </p:handoutMasterIdLst>
  <p:sldIdLst>
    <p:sldId id="412" r:id="rId3"/>
    <p:sldId id="378" r:id="rId4"/>
    <p:sldId id="379" r:id="rId5"/>
    <p:sldId id="380" r:id="rId6"/>
    <p:sldId id="381" r:id="rId7"/>
    <p:sldId id="383" r:id="rId8"/>
    <p:sldId id="292" r:id="rId9"/>
    <p:sldId id="305" r:id="rId10"/>
    <p:sldId id="334" r:id="rId11"/>
    <p:sldId id="357" r:id="rId12"/>
    <p:sldId id="306" r:id="rId13"/>
    <p:sldId id="375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21" r:id="rId22"/>
    <p:sldId id="356" r:id="rId23"/>
    <p:sldId id="344" r:id="rId24"/>
    <p:sldId id="358" r:id="rId25"/>
    <p:sldId id="349" r:id="rId26"/>
    <p:sldId id="324" r:id="rId27"/>
    <p:sldId id="330" r:id="rId28"/>
    <p:sldId id="326" r:id="rId29"/>
    <p:sldId id="363" r:id="rId30"/>
    <p:sldId id="354" r:id="rId31"/>
    <p:sldId id="366" r:id="rId32"/>
    <p:sldId id="364" r:id="rId33"/>
    <p:sldId id="329" r:id="rId34"/>
    <p:sldId id="365" r:id="rId35"/>
    <p:sldId id="327" r:id="rId36"/>
    <p:sldId id="359" r:id="rId37"/>
    <p:sldId id="308" r:id="rId38"/>
    <p:sldId id="304" r:id="rId39"/>
    <p:sldId id="413" r:id="rId40"/>
    <p:sldId id="414" r:id="rId41"/>
    <p:sldId id="415" r:id="rId42"/>
    <p:sldId id="416" r:id="rId43"/>
    <p:sldId id="417" r:id="rId44"/>
    <p:sldId id="418" r:id="rId45"/>
    <p:sldId id="419" r:id="rId46"/>
    <p:sldId id="420" r:id="rId47"/>
    <p:sldId id="421" r:id="rId48"/>
    <p:sldId id="422" r:id="rId49"/>
    <p:sldId id="423" r:id="rId50"/>
    <p:sldId id="424" r:id="rId51"/>
    <p:sldId id="425" r:id="rId52"/>
    <p:sldId id="426" r:id="rId53"/>
    <p:sldId id="427" r:id="rId54"/>
    <p:sldId id="428" r:id="rId55"/>
    <p:sldId id="429" r:id="rId56"/>
    <p:sldId id="430" r:id="rId57"/>
    <p:sldId id="431" r:id="rId58"/>
    <p:sldId id="432" r:id="rId59"/>
    <p:sldId id="433" r:id="rId60"/>
    <p:sldId id="434" r:id="rId61"/>
    <p:sldId id="435" r:id="rId62"/>
    <p:sldId id="436" r:id="rId63"/>
    <p:sldId id="437" r:id="rId64"/>
    <p:sldId id="438" r:id="rId65"/>
    <p:sldId id="439" r:id="rId66"/>
    <p:sldId id="384" r:id="rId67"/>
    <p:sldId id="385" r:id="rId68"/>
    <p:sldId id="386" r:id="rId69"/>
    <p:sldId id="387" r:id="rId70"/>
    <p:sldId id="388" r:id="rId71"/>
    <p:sldId id="389" r:id="rId72"/>
    <p:sldId id="390" r:id="rId73"/>
    <p:sldId id="391" r:id="rId74"/>
    <p:sldId id="392" r:id="rId75"/>
    <p:sldId id="393" r:id="rId76"/>
    <p:sldId id="394" r:id="rId77"/>
    <p:sldId id="395" r:id="rId78"/>
    <p:sldId id="396" r:id="rId79"/>
    <p:sldId id="397" r:id="rId80"/>
    <p:sldId id="398" r:id="rId81"/>
    <p:sldId id="399" r:id="rId82"/>
    <p:sldId id="400" r:id="rId83"/>
    <p:sldId id="401" r:id="rId84"/>
    <p:sldId id="402" r:id="rId85"/>
    <p:sldId id="403" r:id="rId86"/>
    <p:sldId id="404" r:id="rId87"/>
    <p:sldId id="405" r:id="rId88"/>
    <p:sldId id="406" r:id="rId89"/>
    <p:sldId id="407" r:id="rId90"/>
    <p:sldId id="408" r:id="rId91"/>
    <p:sldId id="409" r:id="rId92"/>
    <p:sldId id="410" r:id="rId93"/>
    <p:sldId id="411" r:id="rId94"/>
  </p:sldIdLst>
  <p:sldSz cx="12192000" cy="6858000"/>
  <p:notesSz cx="7315200" cy="9601200"/>
  <p:embeddedFontLst>
    <p:embeddedFont>
      <p:font typeface="Calibri" panose="020F0502020204030204" pitchFamily="34" charset="0"/>
      <p:regular r:id="rId97"/>
      <p:bold r:id="rId98"/>
      <p:italic r:id="rId99"/>
      <p:boldItalic r:id="rId100"/>
    </p:embeddedFont>
    <p:embeddedFont>
      <p:font typeface="Calibri Light" panose="020F0302020204030204" pitchFamily="34" charset="0"/>
      <p:regular r:id="rId101"/>
      <p:italic r:id="rId102"/>
    </p:embeddedFont>
    <p:embeddedFont>
      <p:font typeface="Copperplate Gothic Light" panose="020E0507020206020404" pitchFamily="34" charset="0"/>
      <p:regular r:id="rId103"/>
    </p:embeddedFont>
    <p:embeddedFont>
      <p:font typeface="Georgia" panose="02040502050405020303" pitchFamily="18" charset="0"/>
      <p:regular r:id="rId104"/>
      <p:bold r:id="rId105"/>
      <p:italic r:id="rId106"/>
      <p:boldItalic r:id="rId10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DDA4A39-9F3B-4226-A051-EC16C00D3490}">
          <p14:sldIdLst>
            <p14:sldId id="412"/>
            <p14:sldId id="378"/>
            <p14:sldId id="379"/>
            <p14:sldId id="380"/>
            <p14:sldId id="381"/>
            <p14:sldId id="383"/>
            <p14:sldId id="292"/>
            <p14:sldId id="305"/>
            <p14:sldId id="334"/>
            <p14:sldId id="357"/>
            <p14:sldId id="306"/>
            <p14:sldId id="375"/>
            <p14:sldId id="368"/>
            <p14:sldId id="369"/>
            <p14:sldId id="370"/>
            <p14:sldId id="371"/>
            <p14:sldId id="372"/>
            <p14:sldId id="373"/>
            <p14:sldId id="374"/>
            <p14:sldId id="321"/>
            <p14:sldId id="356"/>
            <p14:sldId id="344"/>
            <p14:sldId id="358"/>
            <p14:sldId id="349"/>
            <p14:sldId id="324"/>
            <p14:sldId id="330"/>
            <p14:sldId id="326"/>
            <p14:sldId id="363"/>
            <p14:sldId id="354"/>
            <p14:sldId id="366"/>
            <p14:sldId id="364"/>
            <p14:sldId id="329"/>
            <p14:sldId id="365"/>
            <p14:sldId id="327"/>
            <p14:sldId id="359"/>
            <p14:sldId id="308"/>
            <p14:sldId id="304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</p14:sldIdLst>
        </p14:section>
        <p14:section name="Themed backgrounds" id="{777A494B-E4E0-4497-A21B-68FBB794B29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7AA39"/>
    <a:srgbClr val="3E4B5B"/>
    <a:srgbClr val="FFFFFF"/>
    <a:srgbClr val="3C3A53"/>
    <a:srgbClr val="626366"/>
    <a:srgbClr val="624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81" autoAdjust="0"/>
    <p:restoredTop sz="96433" autoAdjust="0"/>
  </p:normalViewPr>
  <p:slideViewPr>
    <p:cSldViewPr snapToGrid="0">
      <p:cViewPr varScale="1">
        <p:scale>
          <a:sx n="114" d="100"/>
          <a:sy n="114" d="100"/>
        </p:scale>
        <p:origin x="69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74"/>
    </p:cViewPr>
  </p:sorterViewPr>
  <p:notesViewPr>
    <p:cSldViewPr snapToGrid="0">
      <p:cViewPr varScale="1">
        <p:scale>
          <a:sx n="85" d="100"/>
          <a:sy n="85" d="100"/>
        </p:scale>
        <p:origin x="295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font" Target="fonts/font1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font" Target="fonts/font6.fntdata"/><Relationship Id="rId110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4.fntdata"/><Relationship Id="rId105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7.fntdata"/><Relationship Id="rId108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handoutMaster" Target="handoutMasters/handoutMaster1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font" Target="fonts/font3.fntdata"/><Relationship Id="rId10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viewProps" Target="view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1.fntdata"/><Relationship Id="rId104" Type="http://schemas.openxmlformats.org/officeDocument/2006/relationships/font" Target="fonts/font8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917442E-3529-4B3A-9F5A-07DCA7F652BC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B9F807B-76E5-4F7C-95D5-FC98C8E1C366}" type="datetimeFigureOut">
              <a:rPr lang="en-US" smtClean="0"/>
              <a:t>5/16/2019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32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99CD2D8-EE1E-48FD-9B90-03CDDC559A7F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6D2C9D1-C0CD-44FF-A0CC-677BFD766C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8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80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21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98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25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97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05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26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38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32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34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A13C6-E2A7-4838-9052-07ADB47CB86D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1273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06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A13C6-E2A7-4838-9052-07ADB47CB86D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7451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A13C6-E2A7-4838-9052-07ADB47CB86D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6694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A13C6-E2A7-4838-9052-07ADB47CB86D}" type="slidenum">
              <a:rPr lang="nl-NL" smtClean="0"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2421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A13C6-E2A7-4838-9052-07ADB47CB86D}" type="slidenum">
              <a:rPr lang="nl-NL" smtClean="0"/>
              <a:t>62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959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6716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94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83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74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08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37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87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C9D1-C0CD-44FF-A0CC-677BFD766C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0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Parallelogram 30"/>
          <p:cNvSpPr/>
          <p:nvPr userDrawn="1"/>
        </p:nvSpPr>
        <p:spPr>
          <a:xfrm>
            <a:off x="-312822" y="2337367"/>
            <a:ext cx="11740547" cy="2183266"/>
          </a:xfrm>
          <a:prstGeom prst="parallelogram">
            <a:avLst>
              <a:gd name="adj" fmla="val 8607"/>
            </a:avLst>
          </a:prstGeom>
          <a:solidFill>
            <a:srgbClr val="3C3A5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4"/>
          <p:cNvGrpSpPr>
            <a:grpSpLocks noChangeAspect="1"/>
          </p:cNvGrpSpPr>
          <p:nvPr userDrawn="1"/>
        </p:nvGrpSpPr>
        <p:grpSpPr bwMode="auto">
          <a:xfrm>
            <a:off x="946689" y="2501140"/>
            <a:ext cx="3809323" cy="1839096"/>
            <a:chOff x="2678" y="582"/>
            <a:chExt cx="2324" cy="1122"/>
          </a:xfrm>
          <a:effectLst/>
        </p:grpSpPr>
        <p:sp>
          <p:nvSpPr>
            <p:cNvPr id="33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solidFill>
              <a:srgbClr val="E7A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9" name="Straight Connector 38"/>
          <p:cNvCxnSpPr/>
          <p:nvPr userDrawn="1"/>
        </p:nvCxnSpPr>
        <p:spPr>
          <a:xfrm flipV="1">
            <a:off x="5080360" y="2560320"/>
            <a:ext cx="177421" cy="173736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82129" y="2518387"/>
            <a:ext cx="5499853" cy="1444851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5400"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Title of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2129" y="3979349"/>
            <a:ext cx="5499853" cy="40594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2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Presenter/Speaker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245224"/>
            <a:ext cx="2743200" cy="296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45225"/>
            <a:ext cx="4114800" cy="296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8806" y="6301198"/>
            <a:ext cx="733425" cy="230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4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2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0375" indent="-4572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471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4368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842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3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027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39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3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4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343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4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16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4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501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724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522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5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784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otterdam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oup 4"/>
          <p:cNvGrpSpPr>
            <a:grpSpLocks noChangeAspect="1"/>
          </p:cNvGrpSpPr>
          <p:nvPr userDrawn="1"/>
        </p:nvGrpSpPr>
        <p:grpSpPr bwMode="auto">
          <a:xfrm>
            <a:off x="946689" y="2501140"/>
            <a:ext cx="3809323" cy="1839096"/>
            <a:chOff x="2678" y="582"/>
            <a:chExt cx="2324" cy="1122"/>
          </a:xfrm>
          <a:effectLst/>
        </p:grpSpPr>
        <p:sp>
          <p:nvSpPr>
            <p:cNvPr id="33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solidFill>
              <a:srgbClr val="E7A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9" name="Straight Connector 38"/>
          <p:cNvCxnSpPr/>
          <p:nvPr userDrawn="1"/>
        </p:nvCxnSpPr>
        <p:spPr>
          <a:xfrm flipV="1">
            <a:off x="5080360" y="2560320"/>
            <a:ext cx="177421" cy="173736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82129" y="2518387"/>
            <a:ext cx="5499853" cy="1444851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5400"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Title of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2129" y="3979349"/>
            <a:ext cx="5499853" cy="40594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2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Presenter/Speaker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245224"/>
            <a:ext cx="2743200" cy="296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45225"/>
            <a:ext cx="4114800" cy="296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8806" y="6301198"/>
            <a:ext cx="733425" cy="230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0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28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14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heme5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870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975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80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heme5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06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eme5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row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1104900" y="1825625"/>
            <a:ext cx="10248900" cy="4351338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764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heme5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row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0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DC79F7-D5FD-4A25-9993-3005A900B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BB06-2657-43AD-8DE6-CE9F679E5E3A}" type="datetimeFigureOut">
              <a:rPr lang="nl-NL" smtClean="0"/>
              <a:t>16-5-2019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820C6-2C7D-422A-BA0B-6A5E0B521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2E307-EE9F-49CD-BDF4-F259E9D6B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5CA8-10B1-49BC-B100-604BE1934E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1592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00DB-CE63-4477-89F7-229123540590}" type="datetimeFigureOut">
              <a:rPr lang="nl-NL" smtClean="0"/>
              <a:t>16-5-2019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D5793-003A-4C4D-9A8C-66764885F29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6046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otterdam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oup 4"/>
          <p:cNvGrpSpPr>
            <a:grpSpLocks noChangeAspect="1"/>
          </p:cNvGrpSpPr>
          <p:nvPr userDrawn="1"/>
        </p:nvGrpSpPr>
        <p:grpSpPr bwMode="auto">
          <a:xfrm>
            <a:off x="579231" y="2785730"/>
            <a:ext cx="2630380" cy="1269916"/>
            <a:chOff x="2678" y="582"/>
            <a:chExt cx="2324" cy="1122"/>
          </a:xfrm>
          <a:effectLst/>
        </p:grpSpPr>
        <p:sp>
          <p:nvSpPr>
            <p:cNvPr id="33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solidFill>
              <a:srgbClr val="E7A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82129" y="2518387"/>
            <a:ext cx="5499853" cy="1444851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5400"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Title of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2129" y="3979349"/>
            <a:ext cx="5499853" cy="40594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2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Presenter/Speaker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245224"/>
            <a:ext cx="2743200" cy="296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45225"/>
            <a:ext cx="4114800" cy="296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8806" y="6301198"/>
            <a:ext cx="733425" cy="230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8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9D162-729F-4880-A2FD-35DE0263B4F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80000" y="1342801"/>
            <a:ext cx="11088000" cy="5049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499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Parallelogram 30"/>
          <p:cNvSpPr/>
          <p:nvPr userDrawn="1"/>
        </p:nvSpPr>
        <p:spPr>
          <a:xfrm>
            <a:off x="-312822" y="2337367"/>
            <a:ext cx="11740547" cy="2183266"/>
          </a:xfrm>
          <a:prstGeom prst="parallelogram">
            <a:avLst>
              <a:gd name="adj" fmla="val 8607"/>
            </a:avLst>
          </a:prstGeom>
          <a:solidFill>
            <a:srgbClr val="3C3A5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4"/>
          <p:cNvGrpSpPr>
            <a:grpSpLocks noChangeAspect="1"/>
          </p:cNvGrpSpPr>
          <p:nvPr userDrawn="1"/>
        </p:nvGrpSpPr>
        <p:grpSpPr bwMode="auto">
          <a:xfrm>
            <a:off x="946689" y="2501140"/>
            <a:ext cx="3809323" cy="1839096"/>
            <a:chOff x="2678" y="582"/>
            <a:chExt cx="2324" cy="1122"/>
          </a:xfrm>
          <a:effectLst/>
        </p:grpSpPr>
        <p:sp>
          <p:nvSpPr>
            <p:cNvPr id="33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solidFill>
              <a:srgbClr val="E7A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9" name="Straight Connector 38"/>
          <p:cNvCxnSpPr/>
          <p:nvPr userDrawn="1"/>
        </p:nvCxnSpPr>
        <p:spPr>
          <a:xfrm flipV="1">
            <a:off x="5080360" y="2560320"/>
            <a:ext cx="177421" cy="173736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82129" y="2518387"/>
            <a:ext cx="5499853" cy="1444851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5400"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Title of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2129" y="3979349"/>
            <a:ext cx="5499853" cy="40594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2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Presenter/Speaker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245224"/>
            <a:ext cx="2743200" cy="296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45225"/>
            <a:ext cx="4114800" cy="296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8806" y="6301198"/>
            <a:ext cx="733425" cy="230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85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otterdam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245224"/>
            <a:ext cx="2743200" cy="296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45225"/>
            <a:ext cx="4114800" cy="296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8806" y="6301198"/>
            <a:ext cx="733425" cy="230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2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otterdam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oup 4"/>
          <p:cNvGrpSpPr>
            <a:grpSpLocks noChangeAspect="1"/>
          </p:cNvGrpSpPr>
          <p:nvPr userDrawn="1"/>
        </p:nvGrpSpPr>
        <p:grpSpPr bwMode="auto">
          <a:xfrm>
            <a:off x="946689" y="2501140"/>
            <a:ext cx="3809323" cy="1839096"/>
            <a:chOff x="2678" y="582"/>
            <a:chExt cx="2324" cy="1122"/>
          </a:xfrm>
          <a:effectLst/>
        </p:grpSpPr>
        <p:sp>
          <p:nvSpPr>
            <p:cNvPr id="33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solidFill>
              <a:srgbClr val="E7A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9" name="Straight Connector 38"/>
          <p:cNvCxnSpPr/>
          <p:nvPr userDrawn="1"/>
        </p:nvCxnSpPr>
        <p:spPr>
          <a:xfrm flipV="1">
            <a:off x="5080360" y="2560320"/>
            <a:ext cx="177421" cy="173736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82129" y="2518387"/>
            <a:ext cx="5499853" cy="1444851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5400"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Title of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2129" y="3979349"/>
            <a:ext cx="5499853" cy="40594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Presenter/Speaker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245224"/>
            <a:ext cx="2743200" cy="296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45225"/>
            <a:ext cx="4114800" cy="296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8806" y="6301198"/>
            <a:ext cx="733425" cy="230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7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0375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 marL="8001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lvl2pPr>
            <a:lvl3pPr marL="12573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lvl3pPr>
            <a:lvl4pPr marL="16573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 marL="21145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6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0375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3216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0375" indent="-4572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16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1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0375" indent="-4572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866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0375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90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0375" indent="-4572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6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0375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 marL="8001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lvl2pPr>
            <a:lvl3pPr marL="12573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lvl3pPr>
            <a:lvl4pPr marL="16573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 marL="21145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6419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2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0375" indent="-4572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133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3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5059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038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3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39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4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863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4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0920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4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611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7411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16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5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2"/>
            <a:ext cx="12192000" cy="6877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867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0375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6149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0353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4823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heme5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3389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eme5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row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1104900" y="1825625"/>
            <a:ext cx="10248900" cy="4351338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46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heme5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row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0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8495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926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heme5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309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-19302"/>
            <a:ext cx="12016292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4728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96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0375" indent="-4572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3279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139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-19302"/>
            <a:ext cx="12016292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83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755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8667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-19302"/>
            <a:ext cx="12016292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497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2604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-19302"/>
            <a:ext cx="12016292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6966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9131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026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-19302"/>
            <a:ext cx="12016292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21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1 tr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0375" indent="-4572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288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0263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0634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-19302"/>
            <a:ext cx="12016292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6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5459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2749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-19302"/>
            <a:ext cx="12016292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606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9043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177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-19302"/>
            <a:ext cx="12016292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7069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576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19302"/>
            <a:ext cx="12191999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0375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4931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6447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-19302"/>
            <a:ext cx="12016292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4836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45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748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-19302"/>
            <a:ext cx="12016292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340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6451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3035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-19302"/>
            <a:ext cx="12016292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721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398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27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0375" indent="-4572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7433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-19302"/>
            <a:ext cx="12016292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4258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6540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014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-19302"/>
            <a:ext cx="12016292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040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4072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1673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-19302"/>
            <a:ext cx="12016292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9397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3762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heme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2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2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2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2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642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heme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-19302"/>
            <a:ext cx="12016292" cy="6877302"/>
          </a:xfrm>
          <a:prstGeom prst="rect">
            <a:avLst/>
          </a:prstGeom>
          <a:gradFill flip="none" rotWithShape="1">
            <a:gsLst>
              <a:gs pos="16000">
                <a:schemeClr val="bg2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Lato Light" panose="020F03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arallelogram 11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Parallelogram 19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44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9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42" Type="http://schemas.openxmlformats.org/officeDocument/2006/relationships/slideLayout" Target="../slideLayouts/slideLayout72.xml"/><Relationship Id="rId47" Type="http://schemas.openxmlformats.org/officeDocument/2006/relationships/slideLayout" Target="../slideLayouts/slideLayout77.xml"/><Relationship Id="rId50" Type="http://schemas.openxmlformats.org/officeDocument/2006/relationships/slideLayout" Target="../slideLayouts/slideLayout80.xml"/><Relationship Id="rId55" Type="http://schemas.openxmlformats.org/officeDocument/2006/relationships/slideLayout" Target="../slideLayouts/slideLayout85.xml"/><Relationship Id="rId63" Type="http://schemas.openxmlformats.org/officeDocument/2006/relationships/slideLayout" Target="../slideLayouts/slideLayout93.xml"/><Relationship Id="rId68" Type="http://schemas.openxmlformats.org/officeDocument/2006/relationships/slideLayout" Target="../slideLayouts/slideLayout98.xml"/><Relationship Id="rId7" Type="http://schemas.openxmlformats.org/officeDocument/2006/relationships/slideLayout" Target="../slideLayouts/slideLayout37.xml"/><Relationship Id="rId7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40" Type="http://schemas.openxmlformats.org/officeDocument/2006/relationships/slideLayout" Target="../slideLayouts/slideLayout70.xml"/><Relationship Id="rId45" Type="http://schemas.openxmlformats.org/officeDocument/2006/relationships/slideLayout" Target="../slideLayouts/slideLayout75.xml"/><Relationship Id="rId53" Type="http://schemas.openxmlformats.org/officeDocument/2006/relationships/slideLayout" Target="../slideLayouts/slideLayout83.xml"/><Relationship Id="rId58" Type="http://schemas.openxmlformats.org/officeDocument/2006/relationships/slideLayout" Target="../slideLayouts/slideLayout88.xml"/><Relationship Id="rId6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49" Type="http://schemas.openxmlformats.org/officeDocument/2006/relationships/slideLayout" Target="../slideLayouts/slideLayout79.xml"/><Relationship Id="rId5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4" Type="http://schemas.openxmlformats.org/officeDocument/2006/relationships/slideLayout" Target="../slideLayouts/slideLayout74.xml"/><Relationship Id="rId52" Type="http://schemas.openxmlformats.org/officeDocument/2006/relationships/slideLayout" Target="../slideLayouts/slideLayout82.xml"/><Relationship Id="rId60" Type="http://schemas.openxmlformats.org/officeDocument/2006/relationships/slideLayout" Target="../slideLayouts/slideLayout90.xml"/><Relationship Id="rId6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73.xml"/><Relationship Id="rId48" Type="http://schemas.openxmlformats.org/officeDocument/2006/relationships/slideLayout" Target="../slideLayouts/slideLayout78.xml"/><Relationship Id="rId56" Type="http://schemas.openxmlformats.org/officeDocument/2006/relationships/slideLayout" Target="../slideLayouts/slideLayout86.xml"/><Relationship Id="rId64" Type="http://schemas.openxmlformats.org/officeDocument/2006/relationships/slideLayout" Target="../slideLayouts/slideLayout94.xml"/><Relationship Id="rId69" Type="http://schemas.openxmlformats.org/officeDocument/2006/relationships/slideLayout" Target="../slideLayouts/slideLayout99.xml"/><Relationship Id="rId8" Type="http://schemas.openxmlformats.org/officeDocument/2006/relationships/slideLayout" Target="../slideLayouts/slideLayout38.xml"/><Relationship Id="rId51" Type="http://schemas.openxmlformats.org/officeDocument/2006/relationships/slideLayout" Target="../slideLayouts/slideLayout81.xml"/><Relationship Id="rId72" Type="http://schemas.openxmlformats.org/officeDocument/2006/relationships/theme" Target="../theme/theme2.xml"/><Relationship Id="rId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Relationship Id="rId46" Type="http://schemas.openxmlformats.org/officeDocument/2006/relationships/slideLayout" Target="../slideLayouts/slideLayout76.xml"/><Relationship Id="rId59" Type="http://schemas.openxmlformats.org/officeDocument/2006/relationships/slideLayout" Target="../slideLayouts/slideLayout89.xml"/><Relationship Id="rId67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50.xml"/><Relationship Id="rId41" Type="http://schemas.openxmlformats.org/officeDocument/2006/relationships/slideLayout" Target="../slideLayouts/slideLayout71.xml"/><Relationship Id="rId54" Type="http://schemas.openxmlformats.org/officeDocument/2006/relationships/slideLayout" Target="../slideLayouts/slideLayout84.xml"/><Relationship Id="rId62" Type="http://schemas.openxmlformats.org/officeDocument/2006/relationships/slideLayout" Target="../slideLayouts/slideLayout92.xml"/><Relationship Id="rId7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825625"/>
            <a:ext cx="10248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arallelogram 17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9" name="Parallelogram 18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32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09" r:id="rId2"/>
    <p:sldLayoutId id="2147483712" r:id="rId3"/>
    <p:sldLayoutId id="2147483671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4" r:id="rId20"/>
    <p:sldLayoutId id="2147483705" r:id="rId21"/>
    <p:sldLayoutId id="2147483703" r:id="rId22"/>
    <p:sldLayoutId id="2147483706" r:id="rId23"/>
    <p:sldLayoutId id="2147483707" r:id="rId24"/>
    <p:sldLayoutId id="2147483708" r:id="rId25"/>
    <p:sldLayoutId id="2147483710" r:id="rId26"/>
    <p:sldLayoutId id="2147483711" r:id="rId27"/>
    <p:sldLayoutId id="2147483785" r:id="rId28"/>
    <p:sldLayoutId id="2147483786" r:id="rId29"/>
    <p:sldLayoutId id="2147483787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Lato Light" panose="020F0302020204030203" pitchFamily="34" charset="0"/>
          <a:ea typeface="+mj-ea"/>
          <a:cs typeface="+mj-cs"/>
        </a:defRPr>
      </a:lvl1pPr>
    </p:titleStyle>
    <p:bodyStyle>
      <a:lvl1pPr marL="460375" indent="-4572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825625"/>
            <a:ext cx="10248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arallelogram 17"/>
          <p:cNvSpPr/>
          <p:nvPr userDrawn="1"/>
        </p:nvSpPr>
        <p:spPr>
          <a:xfrm>
            <a:off x="10775516" y="6190140"/>
            <a:ext cx="1559860" cy="455272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10931752" y="6248509"/>
            <a:ext cx="746261" cy="360286"/>
            <a:chOff x="2678" y="582"/>
            <a:chExt cx="2324" cy="1122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3206" y="582"/>
              <a:ext cx="186" cy="209"/>
            </a:xfrm>
            <a:custGeom>
              <a:avLst/>
              <a:gdLst>
                <a:gd name="T0" fmla="*/ 137 w 137"/>
                <a:gd name="T1" fmla="*/ 19 h 153"/>
                <a:gd name="T2" fmla="*/ 0 w 137"/>
                <a:gd name="T3" fmla="*/ 135 h 153"/>
                <a:gd name="T4" fmla="*/ 137 w 137"/>
                <a:gd name="T5" fmla="*/ 1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53">
                  <a:moveTo>
                    <a:pt x="137" y="19"/>
                  </a:moveTo>
                  <a:cubicBezTo>
                    <a:pt x="3" y="19"/>
                    <a:pt x="11" y="0"/>
                    <a:pt x="0" y="135"/>
                  </a:cubicBezTo>
                  <a:cubicBezTo>
                    <a:pt x="134" y="135"/>
                    <a:pt x="126" y="153"/>
                    <a:pt x="13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4086" y="606"/>
              <a:ext cx="243" cy="868"/>
            </a:xfrm>
            <a:custGeom>
              <a:avLst/>
              <a:gdLst>
                <a:gd name="T0" fmla="*/ 36 w 179"/>
                <a:gd name="T1" fmla="*/ 194 h 637"/>
                <a:gd name="T2" fmla="*/ 0 w 179"/>
                <a:gd name="T3" fmla="*/ 637 h 637"/>
                <a:gd name="T4" fmla="*/ 138 w 179"/>
                <a:gd name="T5" fmla="*/ 507 h 637"/>
                <a:gd name="T6" fmla="*/ 175 w 179"/>
                <a:gd name="T7" fmla="*/ 50 h 637"/>
                <a:gd name="T8" fmla="*/ 179 w 179"/>
                <a:gd name="T9" fmla="*/ 0 h 637"/>
                <a:gd name="T10" fmla="*/ 175 w 179"/>
                <a:gd name="T11" fmla="*/ 0 h 637"/>
                <a:gd name="T12" fmla="*/ 36 w 179"/>
                <a:gd name="T13" fmla="*/ 19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637">
                  <a:moveTo>
                    <a:pt x="36" y="194"/>
                  </a:moveTo>
                  <a:cubicBezTo>
                    <a:pt x="22" y="363"/>
                    <a:pt x="14" y="467"/>
                    <a:pt x="0" y="637"/>
                  </a:cubicBezTo>
                  <a:cubicBezTo>
                    <a:pt x="142" y="637"/>
                    <a:pt x="133" y="576"/>
                    <a:pt x="138" y="507"/>
                  </a:cubicBezTo>
                  <a:cubicBezTo>
                    <a:pt x="150" y="355"/>
                    <a:pt x="163" y="203"/>
                    <a:pt x="175" y="5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38" y="1"/>
                    <a:pt x="48" y="53"/>
                    <a:pt x="36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2678" y="610"/>
              <a:ext cx="483" cy="865"/>
            </a:xfrm>
            <a:custGeom>
              <a:avLst/>
              <a:gdLst>
                <a:gd name="T0" fmla="*/ 226 w 356"/>
                <a:gd name="T1" fmla="*/ 145 h 635"/>
                <a:gd name="T2" fmla="*/ 286 w 356"/>
                <a:gd name="T3" fmla="*/ 92 h 635"/>
                <a:gd name="T4" fmla="*/ 345 w 356"/>
                <a:gd name="T5" fmla="*/ 72 h 635"/>
                <a:gd name="T6" fmla="*/ 356 w 356"/>
                <a:gd name="T7" fmla="*/ 0 h 635"/>
                <a:gd name="T8" fmla="*/ 345 w 356"/>
                <a:gd name="T9" fmla="*/ 0 h 635"/>
                <a:gd name="T10" fmla="*/ 258 w 356"/>
                <a:gd name="T11" fmla="*/ 0 h 635"/>
                <a:gd name="T12" fmla="*/ 97 w 356"/>
                <a:gd name="T13" fmla="*/ 156 h 635"/>
                <a:gd name="T14" fmla="*/ 96 w 356"/>
                <a:gd name="T15" fmla="*/ 163 h 635"/>
                <a:gd name="T16" fmla="*/ 96 w 356"/>
                <a:gd name="T17" fmla="*/ 170 h 635"/>
                <a:gd name="T18" fmla="*/ 0 w 356"/>
                <a:gd name="T19" fmla="*/ 263 h 635"/>
                <a:gd name="T20" fmla="*/ 88 w 356"/>
                <a:gd name="T21" fmla="*/ 263 h 635"/>
                <a:gd name="T22" fmla="*/ 57 w 356"/>
                <a:gd name="T23" fmla="*/ 635 h 635"/>
                <a:gd name="T24" fmla="*/ 196 w 356"/>
                <a:gd name="T25" fmla="*/ 515 h 635"/>
                <a:gd name="T26" fmla="*/ 216 w 356"/>
                <a:gd name="T27" fmla="*/ 263 h 635"/>
                <a:gd name="T28" fmla="*/ 272 w 356"/>
                <a:gd name="T29" fmla="*/ 263 h 635"/>
                <a:gd name="T30" fmla="*/ 342 w 356"/>
                <a:gd name="T31" fmla="*/ 170 h 635"/>
                <a:gd name="T32" fmla="*/ 224 w 356"/>
                <a:gd name="T33" fmla="*/ 170 h 635"/>
                <a:gd name="T34" fmla="*/ 226 w 356"/>
                <a:gd name="T35" fmla="*/ 14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" h="635">
                  <a:moveTo>
                    <a:pt x="226" y="145"/>
                  </a:moveTo>
                  <a:cubicBezTo>
                    <a:pt x="229" y="105"/>
                    <a:pt x="247" y="92"/>
                    <a:pt x="286" y="92"/>
                  </a:cubicBezTo>
                  <a:cubicBezTo>
                    <a:pt x="321" y="92"/>
                    <a:pt x="336" y="89"/>
                    <a:pt x="345" y="72"/>
                  </a:cubicBezTo>
                  <a:cubicBezTo>
                    <a:pt x="351" y="59"/>
                    <a:pt x="353" y="37"/>
                    <a:pt x="356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41" y="2"/>
                    <a:pt x="105" y="52"/>
                    <a:pt x="97" y="156"/>
                  </a:cubicBezTo>
                  <a:cubicBezTo>
                    <a:pt x="97" y="159"/>
                    <a:pt x="96" y="160"/>
                    <a:pt x="96" y="163"/>
                  </a:cubicBezTo>
                  <a:cubicBezTo>
                    <a:pt x="96" y="166"/>
                    <a:pt x="96" y="167"/>
                    <a:pt x="96" y="170"/>
                  </a:cubicBezTo>
                  <a:cubicBezTo>
                    <a:pt x="36" y="167"/>
                    <a:pt x="5" y="175"/>
                    <a:pt x="0" y="263"/>
                  </a:cubicBezTo>
                  <a:cubicBezTo>
                    <a:pt x="30" y="263"/>
                    <a:pt x="59" y="263"/>
                    <a:pt x="88" y="263"/>
                  </a:cubicBezTo>
                  <a:cubicBezTo>
                    <a:pt x="78" y="387"/>
                    <a:pt x="68" y="511"/>
                    <a:pt x="57" y="635"/>
                  </a:cubicBezTo>
                  <a:cubicBezTo>
                    <a:pt x="175" y="635"/>
                    <a:pt x="186" y="635"/>
                    <a:pt x="196" y="515"/>
                  </a:cubicBezTo>
                  <a:cubicBezTo>
                    <a:pt x="203" y="422"/>
                    <a:pt x="209" y="356"/>
                    <a:pt x="216" y="263"/>
                  </a:cubicBezTo>
                  <a:cubicBezTo>
                    <a:pt x="235" y="263"/>
                    <a:pt x="253" y="263"/>
                    <a:pt x="272" y="263"/>
                  </a:cubicBezTo>
                  <a:cubicBezTo>
                    <a:pt x="313" y="263"/>
                    <a:pt x="335" y="251"/>
                    <a:pt x="342" y="170"/>
                  </a:cubicBezTo>
                  <a:cubicBezTo>
                    <a:pt x="303" y="170"/>
                    <a:pt x="263" y="170"/>
                    <a:pt x="224" y="170"/>
                  </a:cubicBezTo>
                  <a:cubicBezTo>
                    <a:pt x="225" y="162"/>
                    <a:pt x="225" y="153"/>
                    <a:pt x="226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3143" y="836"/>
              <a:ext cx="226" cy="639"/>
            </a:xfrm>
            <a:custGeom>
              <a:avLst/>
              <a:gdLst>
                <a:gd name="T0" fmla="*/ 30 w 166"/>
                <a:gd name="T1" fmla="*/ 98 h 469"/>
                <a:gd name="T2" fmla="*/ 11 w 166"/>
                <a:gd name="T3" fmla="*/ 331 h 469"/>
                <a:gd name="T4" fmla="*/ 0 w 166"/>
                <a:gd name="T5" fmla="*/ 469 h 469"/>
                <a:gd name="T6" fmla="*/ 137 w 166"/>
                <a:gd name="T7" fmla="*/ 349 h 469"/>
                <a:gd name="T8" fmla="*/ 166 w 166"/>
                <a:gd name="T9" fmla="*/ 4 h 469"/>
                <a:gd name="T10" fmla="*/ 30 w 166"/>
                <a:gd name="T11" fmla="*/ 9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69">
                  <a:moveTo>
                    <a:pt x="30" y="98"/>
                  </a:moveTo>
                  <a:cubicBezTo>
                    <a:pt x="11" y="331"/>
                    <a:pt x="11" y="331"/>
                    <a:pt x="11" y="331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140" y="469"/>
                    <a:pt x="131" y="418"/>
                    <a:pt x="137" y="349"/>
                  </a:cubicBezTo>
                  <a:cubicBezTo>
                    <a:pt x="147" y="234"/>
                    <a:pt x="156" y="119"/>
                    <a:pt x="166" y="4"/>
                  </a:cubicBezTo>
                  <a:cubicBezTo>
                    <a:pt x="47" y="4"/>
                    <a:pt x="38" y="0"/>
                    <a:pt x="30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3398" y="841"/>
              <a:ext cx="665" cy="863"/>
            </a:xfrm>
            <a:custGeom>
              <a:avLst/>
              <a:gdLst>
                <a:gd name="T0" fmla="*/ 243 w 490"/>
                <a:gd name="T1" fmla="*/ 0 h 633"/>
                <a:gd name="T2" fmla="*/ 167 w 490"/>
                <a:gd name="T3" fmla="*/ 10 h 633"/>
                <a:gd name="T4" fmla="*/ 86 w 490"/>
                <a:gd name="T5" fmla="*/ 54 h 633"/>
                <a:gd name="T6" fmla="*/ 29 w 490"/>
                <a:gd name="T7" fmla="*/ 130 h 633"/>
                <a:gd name="T8" fmla="*/ 2 w 490"/>
                <a:gd name="T9" fmla="*/ 218 h 633"/>
                <a:gd name="T10" fmla="*/ 2 w 490"/>
                <a:gd name="T11" fmla="*/ 226 h 633"/>
                <a:gd name="T12" fmla="*/ 1 w 490"/>
                <a:gd name="T13" fmla="*/ 234 h 633"/>
                <a:gd name="T14" fmla="*/ 1 w 490"/>
                <a:gd name="T15" fmla="*/ 248 h 633"/>
                <a:gd name="T16" fmla="*/ 0 w 490"/>
                <a:gd name="T17" fmla="*/ 263 h 633"/>
                <a:gd name="T18" fmla="*/ 14 w 490"/>
                <a:gd name="T19" fmla="*/ 345 h 633"/>
                <a:gd name="T20" fmla="*/ 56 w 490"/>
                <a:gd name="T21" fmla="*/ 413 h 633"/>
                <a:gd name="T22" fmla="*/ 134 w 490"/>
                <a:gd name="T23" fmla="*/ 458 h 633"/>
                <a:gd name="T24" fmla="*/ 226 w 490"/>
                <a:gd name="T25" fmla="*/ 465 h 633"/>
                <a:gd name="T26" fmla="*/ 243 w 490"/>
                <a:gd name="T27" fmla="*/ 465 h 633"/>
                <a:gd name="T28" fmla="*/ 327 w 490"/>
                <a:gd name="T29" fmla="*/ 465 h 633"/>
                <a:gd name="T30" fmla="*/ 326 w 490"/>
                <a:gd name="T31" fmla="*/ 471 h 633"/>
                <a:gd name="T32" fmla="*/ 247 w 490"/>
                <a:gd name="T33" fmla="*/ 522 h 633"/>
                <a:gd name="T34" fmla="*/ 243 w 490"/>
                <a:gd name="T35" fmla="*/ 522 h 633"/>
                <a:gd name="T36" fmla="*/ 19 w 490"/>
                <a:gd name="T37" fmla="*/ 633 h 633"/>
                <a:gd name="T38" fmla="*/ 243 w 490"/>
                <a:gd name="T39" fmla="*/ 632 h 633"/>
                <a:gd name="T40" fmla="*/ 261 w 490"/>
                <a:gd name="T41" fmla="*/ 632 h 633"/>
                <a:gd name="T42" fmla="*/ 401 w 490"/>
                <a:gd name="T43" fmla="*/ 586 h 633"/>
                <a:gd name="T44" fmla="*/ 454 w 490"/>
                <a:gd name="T45" fmla="*/ 431 h 633"/>
                <a:gd name="T46" fmla="*/ 490 w 490"/>
                <a:gd name="T47" fmla="*/ 0 h 633"/>
                <a:gd name="T48" fmla="*/ 261 w 490"/>
                <a:gd name="T49" fmla="*/ 0 h 633"/>
                <a:gd name="T50" fmla="*/ 243 w 490"/>
                <a:gd name="T51" fmla="*/ 0 h 633"/>
                <a:gd name="T52" fmla="*/ 357 w 490"/>
                <a:gd name="T53" fmla="*/ 100 h 633"/>
                <a:gd name="T54" fmla="*/ 334 w 490"/>
                <a:gd name="T55" fmla="*/ 369 h 633"/>
                <a:gd name="T56" fmla="*/ 271 w 490"/>
                <a:gd name="T57" fmla="*/ 369 h 633"/>
                <a:gd name="T58" fmla="*/ 267 w 490"/>
                <a:gd name="T59" fmla="*/ 369 h 633"/>
                <a:gd name="T60" fmla="*/ 264 w 490"/>
                <a:gd name="T61" fmla="*/ 369 h 633"/>
                <a:gd name="T62" fmla="*/ 249 w 490"/>
                <a:gd name="T63" fmla="*/ 369 h 633"/>
                <a:gd name="T64" fmla="*/ 243 w 490"/>
                <a:gd name="T65" fmla="*/ 369 h 633"/>
                <a:gd name="T66" fmla="*/ 200 w 490"/>
                <a:gd name="T67" fmla="*/ 364 h 633"/>
                <a:gd name="T68" fmla="*/ 169 w 490"/>
                <a:gd name="T69" fmla="*/ 350 h 633"/>
                <a:gd name="T70" fmla="*/ 133 w 490"/>
                <a:gd name="T71" fmla="*/ 295 h 633"/>
                <a:gd name="T72" fmla="*/ 130 w 490"/>
                <a:gd name="T73" fmla="*/ 234 h 633"/>
                <a:gd name="T74" fmla="*/ 131 w 490"/>
                <a:gd name="T75" fmla="*/ 227 h 633"/>
                <a:gd name="T76" fmla="*/ 133 w 490"/>
                <a:gd name="T77" fmla="*/ 218 h 633"/>
                <a:gd name="T78" fmla="*/ 133 w 490"/>
                <a:gd name="T79" fmla="*/ 210 h 633"/>
                <a:gd name="T80" fmla="*/ 193 w 490"/>
                <a:gd name="T81" fmla="*/ 115 h 633"/>
                <a:gd name="T82" fmla="*/ 243 w 490"/>
                <a:gd name="T83" fmla="*/ 102 h 633"/>
                <a:gd name="T84" fmla="*/ 300 w 490"/>
                <a:gd name="T85" fmla="*/ 99 h 633"/>
                <a:gd name="T86" fmla="*/ 357 w 490"/>
                <a:gd name="T87" fmla="*/ 10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633">
                  <a:moveTo>
                    <a:pt x="243" y="0"/>
                  </a:moveTo>
                  <a:cubicBezTo>
                    <a:pt x="217" y="2"/>
                    <a:pt x="192" y="5"/>
                    <a:pt x="167" y="10"/>
                  </a:cubicBezTo>
                  <a:cubicBezTo>
                    <a:pt x="137" y="17"/>
                    <a:pt x="110" y="32"/>
                    <a:pt x="86" y="54"/>
                  </a:cubicBezTo>
                  <a:cubicBezTo>
                    <a:pt x="62" y="77"/>
                    <a:pt x="43" y="101"/>
                    <a:pt x="29" y="130"/>
                  </a:cubicBezTo>
                  <a:cubicBezTo>
                    <a:pt x="15" y="159"/>
                    <a:pt x="7" y="188"/>
                    <a:pt x="2" y="218"/>
                  </a:cubicBezTo>
                  <a:cubicBezTo>
                    <a:pt x="2" y="221"/>
                    <a:pt x="2" y="223"/>
                    <a:pt x="2" y="226"/>
                  </a:cubicBezTo>
                  <a:cubicBezTo>
                    <a:pt x="2" y="228"/>
                    <a:pt x="1" y="231"/>
                    <a:pt x="1" y="234"/>
                  </a:cubicBezTo>
                  <a:cubicBezTo>
                    <a:pt x="1" y="238"/>
                    <a:pt x="0" y="243"/>
                    <a:pt x="1" y="248"/>
                  </a:cubicBezTo>
                  <a:cubicBezTo>
                    <a:pt x="0" y="253"/>
                    <a:pt x="0" y="259"/>
                    <a:pt x="0" y="263"/>
                  </a:cubicBezTo>
                  <a:cubicBezTo>
                    <a:pt x="1" y="291"/>
                    <a:pt x="5" y="319"/>
                    <a:pt x="14" y="345"/>
                  </a:cubicBezTo>
                  <a:cubicBezTo>
                    <a:pt x="23" y="372"/>
                    <a:pt x="37" y="395"/>
                    <a:pt x="56" y="413"/>
                  </a:cubicBezTo>
                  <a:cubicBezTo>
                    <a:pt x="80" y="439"/>
                    <a:pt x="106" y="454"/>
                    <a:pt x="134" y="458"/>
                  </a:cubicBezTo>
                  <a:cubicBezTo>
                    <a:pt x="161" y="463"/>
                    <a:pt x="192" y="465"/>
                    <a:pt x="226" y="465"/>
                  </a:cubicBezTo>
                  <a:cubicBezTo>
                    <a:pt x="243" y="465"/>
                    <a:pt x="243" y="465"/>
                    <a:pt x="243" y="465"/>
                  </a:cubicBezTo>
                  <a:cubicBezTo>
                    <a:pt x="327" y="465"/>
                    <a:pt x="327" y="465"/>
                    <a:pt x="327" y="465"/>
                  </a:cubicBezTo>
                  <a:cubicBezTo>
                    <a:pt x="326" y="467"/>
                    <a:pt x="326" y="469"/>
                    <a:pt x="326" y="471"/>
                  </a:cubicBezTo>
                  <a:cubicBezTo>
                    <a:pt x="323" y="507"/>
                    <a:pt x="279" y="521"/>
                    <a:pt x="247" y="522"/>
                  </a:cubicBezTo>
                  <a:cubicBezTo>
                    <a:pt x="243" y="522"/>
                    <a:pt x="243" y="522"/>
                    <a:pt x="243" y="522"/>
                  </a:cubicBezTo>
                  <a:cubicBezTo>
                    <a:pt x="108" y="522"/>
                    <a:pt x="17" y="513"/>
                    <a:pt x="19" y="633"/>
                  </a:cubicBezTo>
                  <a:cubicBezTo>
                    <a:pt x="93" y="633"/>
                    <a:pt x="168" y="633"/>
                    <a:pt x="243" y="632"/>
                  </a:cubicBezTo>
                  <a:cubicBezTo>
                    <a:pt x="261" y="632"/>
                    <a:pt x="261" y="632"/>
                    <a:pt x="261" y="632"/>
                  </a:cubicBezTo>
                  <a:cubicBezTo>
                    <a:pt x="323" y="632"/>
                    <a:pt x="371" y="616"/>
                    <a:pt x="401" y="586"/>
                  </a:cubicBezTo>
                  <a:cubicBezTo>
                    <a:pt x="431" y="555"/>
                    <a:pt x="449" y="492"/>
                    <a:pt x="454" y="431"/>
                  </a:cubicBezTo>
                  <a:cubicBezTo>
                    <a:pt x="467" y="282"/>
                    <a:pt x="478" y="149"/>
                    <a:pt x="490" y="0"/>
                  </a:cubicBezTo>
                  <a:cubicBezTo>
                    <a:pt x="415" y="0"/>
                    <a:pt x="262" y="0"/>
                    <a:pt x="261" y="0"/>
                  </a:cubicBezTo>
                  <a:cubicBezTo>
                    <a:pt x="260" y="0"/>
                    <a:pt x="247" y="0"/>
                    <a:pt x="243" y="0"/>
                  </a:cubicBezTo>
                  <a:close/>
                  <a:moveTo>
                    <a:pt x="357" y="100"/>
                  </a:moveTo>
                  <a:cubicBezTo>
                    <a:pt x="349" y="189"/>
                    <a:pt x="342" y="279"/>
                    <a:pt x="334" y="369"/>
                  </a:cubicBezTo>
                  <a:cubicBezTo>
                    <a:pt x="313" y="369"/>
                    <a:pt x="292" y="369"/>
                    <a:pt x="271" y="369"/>
                  </a:cubicBezTo>
                  <a:cubicBezTo>
                    <a:pt x="270" y="369"/>
                    <a:pt x="268" y="369"/>
                    <a:pt x="267" y="369"/>
                  </a:cubicBezTo>
                  <a:cubicBezTo>
                    <a:pt x="266" y="369"/>
                    <a:pt x="265" y="369"/>
                    <a:pt x="264" y="369"/>
                  </a:cubicBezTo>
                  <a:cubicBezTo>
                    <a:pt x="259" y="369"/>
                    <a:pt x="254" y="369"/>
                    <a:pt x="249" y="369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22" y="369"/>
                    <a:pt x="212" y="366"/>
                    <a:pt x="200" y="364"/>
                  </a:cubicBezTo>
                  <a:cubicBezTo>
                    <a:pt x="189" y="361"/>
                    <a:pt x="178" y="357"/>
                    <a:pt x="169" y="350"/>
                  </a:cubicBezTo>
                  <a:cubicBezTo>
                    <a:pt x="150" y="334"/>
                    <a:pt x="138" y="317"/>
                    <a:pt x="133" y="295"/>
                  </a:cubicBezTo>
                  <a:cubicBezTo>
                    <a:pt x="130" y="274"/>
                    <a:pt x="129" y="254"/>
                    <a:pt x="130" y="234"/>
                  </a:cubicBezTo>
                  <a:cubicBezTo>
                    <a:pt x="131" y="231"/>
                    <a:pt x="131" y="229"/>
                    <a:pt x="131" y="227"/>
                  </a:cubicBezTo>
                  <a:cubicBezTo>
                    <a:pt x="131" y="224"/>
                    <a:pt x="131" y="221"/>
                    <a:pt x="133" y="218"/>
                  </a:cubicBezTo>
                  <a:cubicBezTo>
                    <a:pt x="133" y="215"/>
                    <a:pt x="133" y="213"/>
                    <a:pt x="133" y="210"/>
                  </a:cubicBezTo>
                  <a:cubicBezTo>
                    <a:pt x="140" y="158"/>
                    <a:pt x="161" y="126"/>
                    <a:pt x="193" y="115"/>
                  </a:cubicBezTo>
                  <a:cubicBezTo>
                    <a:pt x="209" y="109"/>
                    <a:pt x="226" y="105"/>
                    <a:pt x="243" y="102"/>
                  </a:cubicBezTo>
                  <a:cubicBezTo>
                    <a:pt x="260" y="100"/>
                    <a:pt x="298" y="99"/>
                    <a:pt x="300" y="99"/>
                  </a:cubicBezTo>
                  <a:cubicBezTo>
                    <a:pt x="305" y="99"/>
                    <a:pt x="351" y="100"/>
                    <a:pt x="35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4354" y="841"/>
              <a:ext cx="648" cy="633"/>
            </a:xfrm>
            <a:custGeom>
              <a:avLst/>
              <a:gdLst>
                <a:gd name="T0" fmla="*/ 467 w 478"/>
                <a:gd name="T1" fmla="*/ 140 h 464"/>
                <a:gd name="T2" fmla="*/ 424 w 478"/>
                <a:gd name="T3" fmla="*/ 64 h 464"/>
                <a:gd name="T4" fmla="*/ 353 w 478"/>
                <a:gd name="T5" fmla="*/ 17 h 464"/>
                <a:gd name="T6" fmla="*/ 265 w 478"/>
                <a:gd name="T7" fmla="*/ 0 h 464"/>
                <a:gd name="T8" fmla="*/ 261 w 478"/>
                <a:gd name="T9" fmla="*/ 0 h 464"/>
                <a:gd name="T10" fmla="*/ 258 w 478"/>
                <a:gd name="T11" fmla="*/ 0 h 464"/>
                <a:gd name="T12" fmla="*/ 239 w 478"/>
                <a:gd name="T13" fmla="*/ 1 h 464"/>
                <a:gd name="T14" fmla="*/ 164 w 478"/>
                <a:gd name="T15" fmla="*/ 16 h 464"/>
                <a:gd name="T16" fmla="*/ 83 w 478"/>
                <a:gd name="T17" fmla="*/ 64 h 464"/>
                <a:gd name="T18" fmla="*/ 26 w 478"/>
                <a:gd name="T19" fmla="*/ 141 h 464"/>
                <a:gd name="T20" fmla="*/ 5 w 478"/>
                <a:gd name="T21" fmla="*/ 210 h 464"/>
                <a:gd name="T22" fmla="*/ 2 w 478"/>
                <a:gd name="T23" fmla="*/ 233 h 464"/>
                <a:gd name="T24" fmla="*/ 2 w 478"/>
                <a:gd name="T25" fmla="*/ 237 h 464"/>
                <a:gd name="T26" fmla="*/ 1 w 478"/>
                <a:gd name="T27" fmla="*/ 241 h 464"/>
                <a:gd name="T28" fmla="*/ 5 w 478"/>
                <a:gd name="T29" fmla="*/ 297 h 464"/>
                <a:gd name="T30" fmla="*/ 13 w 478"/>
                <a:gd name="T31" fmla="*/ 328 h 464"/>
                <a:gd name="T32" fmla="*/ 55 w 478"/>
                <a:gd name="T33" fmla="*/ 403 h 464"/>
                <a:gd name="T34" fmla="*/ 129 w 478"/>
                <a:gd name="T35" fmla="*/ 450 h 464"/>
                <a:gd name="T36" fmla="*/ 216 w 478"/>
                <a:gd name="T37" fmla="*/ 464 h 464"/>
                <a:gd name="T38" fmla="*/ 221 w 478"/>
                <a:gd name="T39" fmla="*/ 464 h 464"/>
                <a:gd name="T40" fmla="*/ 225 w 478"/>
                <a:gd name="T41" fmla="*/ 464 h 464"/>
                <a:gd name="T42" fmla="*/ 229 w 478"/>
                <a:gd name="T43" fmla="*/ 464 h 464"/>
                <a:gd name="T44" fmla="*/ 239 w 478"/>
                <a:gd name="T45" fmla="*/ 464 h 464"/>
                <a:gd name="T46" fmla="*/ 318 w 478"/>
                <a:gd name="T47" fmla="*/ 448 h 464"/>
                <a:gd name="T48" fmla="*/ 396 w 478"/>
                <a:gd name="T49" fmla="*/ 403 h 464"/>
                <a:gd name="T50" fmla="*/ 452 w 478"/>
                <a:gd name="T51" fmla="*/ 325 h 464"/>
                <a:gd name="T52" fmla="*/ 476 w 478"/>
                <a:gd name="T53" fmla="*/ 233 h 464"/>
                <a:gd name="T54" fmla="*/ 467 w 478"/>
                <a:gd name="T55" fmla="*/ 140 h 464"/>
                <a:gd name="T56" fmla="*/ 353 w 478"/>
                <a:gd name="T57" fmla="*/ 231 h 464"/>
                <a:gd name="T58" fmla="*/ 353 w 478"/>
                <a:gd name="T59" fmla="*/ 233 h 464"/>
                <a:gd name="T60" fmla="*/ 353 w 478"/>
                <a:gd name="T61" fmla="*/ 235 h 464"/>
                <a:gd name="T62" fmla="*/ 349 w 478"/>
                <a:gd name="T63" fmla="*/ 264 h 464"/>
                <a:gd name="T64" fmla="*/ 340 w 478"/>
                <a:gd name="T65" fmla="*/ 291 h 464"/>
                <a:gd name="T66" fmla="*/ 294 w 478"/>
                <a:gd name="T67" fmla="*/ 348 h 464"/>
                <a:gd name="T68" fmla="*/ 239 w 478"/>
                <a:gd name="T69" fmla="*/ 368 h 464"/>
                <a:gd name="T70" fmla="*/ 226 w 478"/>
                <a:gd name="T71" fmla="*/ 369 h 464"/>
                <a:gd name="T72" fmla="*/ 208 w 478"/>
                <a:gd name="T73" fmla="*/ 367 h 464"/>
                <a:gd name="T74" fmla="*/ 189 w 478"/>
                <a:gd name="T75" fmla="*/ 362 h 464"/>
                <a:gd name="T76" fmla="*/ 137 w 478"/>
                <a:gd name="T77" fmla="*/ 311 h 464"/>
                <a:gd name="T78" fmla="*/ 124 w 478"/>
                <a:gd name="T79" fmla="*/ 238 h 464"/>
                <a:gd name="T80" fmla="*/ 125 w 478"/>
                <a:gd name="T81" fmla="*/ 235 h 464"/>
                <a:gd name="T82" fmla="*/ 125 w 478"/>
                <a:gd name="T83" fmla="*/ 233 h 464"/>
                <a:gd name="T84" fmla="*/ 130 w 478"/>
                <a:gd name="T85" fmla="*/ 205 h 464"/>
                <a:gd name="T86" fmla="*/ 138 w 478"/>
                <a:gd name="T87" fmla="*/ 177 h 464"/>
                <a:gd name="T88" fmla="*/ 183 w 478"/>
                <a:gd name="T89" fmla="*/ 119 h 464"/>
                <a:gd name="T90" fmla="*/ 239 w 478"/>
                <a:gd name="T91" fmla="*/ 99 h 464"/>
                <a:gd name="T92" fmla="*/ 251 w 478"/>
                <a:gd name="T93" fmla="*/ 99 h 464"/>
                <a:gd name="T94" fmla="*/ 273 w 478"/>
                <a:gd name="T95" fmla="*/ 100 h 464"/>
                <a:gd name="T96" fmla="*/ 294 w 478"/>
                <a:gd name="T97" fmla="*/ 107 h 464"/>
                <a:gd name="T98" fmla="*/ 342 w 478"/>
                <a:gd name="T99" fmla="*/ 157 h 464"/>
                <a:gd name="T100" fmla="*/ 353 w 478"/>
                <a:gd name="T101" fmla="*/ 23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464">
                  <a:moveTo>
                    <a:pt x="467" y="140"/>
                  </a:moveTo>
                  <a:cubicBezTo>
                    <a:pt x="459" y="110"/>
                    <a:pt x="444" y="85"/>
                    <a:pt x="424" y="64"/>
                  </a:cubicBezTo>
                  <a:cubicBezTo>
                    <a:pt x="404" y="43"/>
                    <a:pt x="381" y="28"/>
                    <a:pt x="353" y="17"/>
                  </a:cubicBezTo>
                  <a:cubicBezTo>
                    <a:pt x="325" y="6"/>
                    <a:pt x="296" y="1"/>
                    <a:pt x="265" y="0"/>
                  </a:cubicBez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58" y="0"/>
                    <a:pt x="258" y="0"/>
                  </a:cubicBezTo>
                  <a:cubicBezTo>
                    <a:pt x="251" y="0"/>
                    <a:pt x="245" y="0"/>
                    <a:pt x="239" y="1"/>
                  </a:cubicBezTo>
                  <a:cubicBezTo>
                    <a:pt x="214" y="3"/>
                    <a:pt x="188" y="7"/>
                    <a:pt x="164" y="16"/>
                  </a:cubicBezTo>
                  <a:cubicBezTo>
                    <a:pt x="133" y="27"/>
                    <a:pt x="106" y="43"/>
                    <a:pt x="83" y="64"/>
                  </a:cubicBezTo>
                  <a:cubicBezTo>
                    <a:pt x="58" y="85"/>
                    <a:pt x="40" y="111"/>
                    <a:pt x="26" y="141"/>
                  </a:cubicBezTo>
                  <a:cubicBezTo>
                    <a:pt x="16" y="163"/>
                    <a:pt x="9" y="186"/>
                    <a:pt x="5" y="210"/>
                  </a:cubicBezTo>
                  <a:cubicBezTo>
                    <a:pt x="3" y="218"/>
                    <a:pt x="2" y="226"/>
                    <a:pt x="2" y="233"/>
                  </a:cubicBezTo>
                  <a:cubicBezTo>
                    <a:pt x="2" y="234"/>
                    <a:pt x="2" y="236"/>
                    <a:pt x="2" y="237"/>
                  </a:cubicBezTo>
                  <a:cubicBezTo>
                    <a:pt x="1" y="238"/>
                    <a:pt x="1" y="240"/>
                    <a:pt x="1" y="241"/>
                  </a:cubicBezTo>
                  <a:cubicBezTo>
                    <a:pt x="0" y="260"/>
                    <a:pt x="2" y="278"/>
                    <a:pt x="5" y="297"/>
                  </a:cubicBezTo>
                  <a:cubicBezTo>
                    <a:pt x="7" y="307"/>
                    <a:pt x="9" y="318"/>
                    <a:pt x="13" y="328"/>
                  </a:cubicBezTo>
                  <a:cubicBezTo>
                    <a:pt x="21" y="357"/>
                    <a:pt x="35" y="382"/>
                    <a:pt x="55" y="403"/>
                  </a:cubicBezTo>
                  <a:cubicBezTo>
                    <a:pt x="74" y="424"/>
                    <a:pt x="99" y="439"/>
                    <a:pt x="129" y="450"/>
                  </a:cubicBezTo>
                  <a:cubicBezTo>
                    <a:pt x="156" y="459"/>
                    <a:pt x="185" y="464"/>
                    <a:pt x="216" y="464"/>
                  </a:cubicBezTo>
                  <a:cubicBezTo>
                    <a:pt x="218" y="464"/>
                    <a:pt x="219" y="464"/>
                    <a:pt x="221" y="464"/>
                  </a:cubicBezTo>
                  <a:cubicBezTo>
                    <a:pt x="222" y="464"/>
                    <a:pt x="224" y="464"/>
                    <a:pt x="225" y="464"/>
                  </a:cubicBezTo>
                  <a:cubicBezTo>
                    <a:pt x="226" y="464"/>
                    <a:pt x="228" y="464"/>
                    <a:pt x="229" y="464"/>
                  </a:cubicBezTo>
                  <a:cubicBezTo>
                    <a:pt x="232" y="464"/>
                    <a:pt x="235" y="464"/>
                    <a:pt x="239" y="464"/>
                  </a:cubicBezTo>
                  <a:cubicBezTo>
                    <a:pt x="265" y="462"/>
                    <a:pt x="292" y="457"/>
                    <a:pt x="318" y="448"/>
                  </a:cubicBezTo>
                  <a:cubicBezTo>
                    <a:pt x="347" y="438"/>
                    <a:pt x="373" y="422"/>
                    <a:pt x="396" y="403"/>
                  </a:cubicBezTo>
                  <a:cubicBezTo>
                    <a:pt x="419" y="382"/>
                    <a:pt x="439" y="355"/>
                    <a:pt x="452" y="325"/>
                  </a:cubicBezTo>
                  <a:cubicBezTo>
                    <a:pt x="466" y="295"/>
                    <a:pt x="473" y="264"/>
                    <a:pt x="476" y="233"/>
                  </a:cubicBezTo>
                  <a:cubicBezTo>
                    <a:pt x="478" y="201"/>
                    <a:pt x="476" y="170"/>
                    <a:pt x="467" y="140"/>
                  </a:cubicBezTo>
                  <a:close/>
                  <a:moveTo>
                    <a:pt x="353" y="231"/>
                  </a:moveTo>
                  <a:cubicBezTo>
                    <a:pt x="353" y="232"/>
                    <a:pt x="353" y="233"/>
                    <a:pt x="353" y="233"/>
                  </a:cubicBezTo>
                  <a:cubicBezTo>
                    <a:pt x="353" y="234"/>
                    <a:pt x="353" y="234"/>
                    <a:pt x="353" y="235"/>
                  </a:cubicBezTo>
                  <a:cubicBezTo>
                    <a:pt x="352" y="244"/>
                    <a:pt x="350" y="255"/>
                    <a:pt x="349" y="264"/>
                  </a:cubicBezTo>
                  <a:cubicBezTo>
                    <a:pt x="347" y="273"/>
                    <a:pt x="344" y="283"/>
                    <a:pt x="340" y="291"/>
                  </a:cubicBezTo>
                  <a:cubicBezTo>
                    <a:pt x="331" y="316"/>
                    <a:pt x="315" y="334"/>
                    <a:pt x="294" y="348"/>
                  </a:cubicBezTo>
                  <a:cubicBezTo>
                    <a:pt x="276" y="360"/>
                    <a:pt x="258" y="366"/>
                    <a:pt x="239" y="368"/>
                  </a:cubicBezTo>
                  <a:cubicBezTo>
                    <a:pt x="235" y="369"/>
                    <a:pt x="231" y="369"/>
                    <a:pt x="226" y="369"/>
                  </a:cubicBezTo>
                  <a:cubicBezTo>
                    <a:pt x="220" y="369"/>
                    <a:pt x="214" y="368"/>
                    <a:pt x="208" y="367"/>
                  </a:cubicBezTo>
                  <a:cubicBezTo>
                    <a:pt x="201" y="367"/>
                    <a:pt x="195" y="365"/>
                    <a:pt x="189" y="362"/>
                  </a:cubicBezTo>
                  <a:cubicBezTo>
                    <a:pt x="163" y="352"/>
                    <a:pt x="146" y="335"/>
                    <a:pt x="137" y="311"/>
                  </a:cubicBezTo>
                  <a:cubicBezTo>
                    <a:pt x="127" y="289"/>
                    <a:pt x="123" y="264"/>
                    <a:pt x="124" y="238"/>
                  </a:cubicBezTo>
                  <a:cubicBezTo>
                    <a:pt x="124" y="237"/>
                    <a:pt x="125" y="236"/>
                    <a:pt x="125" y="235"/>
                  </a:cubicBezTo>
                  <a:cubicBezTo>
                    <a:pt x="125" y="234"/>
                    <a:pt x="125" y="234"/>
                    <a:pt x="125" y="233"/>
                  </a:cubicBezTo>
                  <a:cubicBezTo>
                    <a:pt x="126" y="224"/>
                    <a:pt x="127" y="214"/>
                    <a:pt x="130" y="205"/>
                  </a:cubicBezTo>
                  <a:cubicBezTo>
                    <a:pt x="131" y="195"/>
                    <a:pt x="135" y="186"/>
                    <a:pt x="138" y="177"/>
                  </a:cubicBezTo>
                  <a:cubicBezTo>
                    <a:pt x="147" y="152"/>
                    <a:pt x="162" y="133"/>
                    <a:pt x="183" y="119"/>
                  </a:cubicBezTo>
                  <a:cubicBezTo>
                    <a:pt x="201" y="108"/>
                    <a:pt x="219" y="101"/>
                    <a:pt x="239" y="99"/>
                  </a:cubicBezTo>
                  <a:cubicBezTo>
                    <a:pt x="243" y="99"/>
                    <a:pt x="247" y="99"/>
                    <a:pt x="251" y="99"/>
                  </a:cubicBezTo>
                  <a:cubicBezTo>
                    <a:pt x="259" y="99"/>
                    <a:pt x="265" y="99"/>
                    <a:pt x="273" y="100"/>
                  </a:cubicBezTo>
                  <a:cubicBezTo>
                    <a:pt x="280" y="102"/>
                    <a:pt x="286" y="105"/>
                    <a:pt x="294" y="107"/>
                  </a:cubicBezTo>
                  <a:cubicBezTo>
                    <a:pt x="317" y="117"/>
                    <a:pt x="333" y="134"/>
                    <a:pt x="342" y="157"/>
                  </a:cubicBezTo>
                  <a:cubicBezTo>
                    <a:pt x="351" y="180"/>
                    <a:pt x="354" y="205"/>
                    <a:pt x="353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838200" y="6237765"/>
            <a:ext cx="2743200" cy="296863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9AF8354D-32D0-46C6-9908-AE319749BE77}" type="datetimeFigureOut">
              <a:rPr lang="en-US" smtClean="0"/>
              <a:pPr/>
              <a:t>5/16/2019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4038600" y="6237765"/>
            <a:ext cx="4114800" cy="296863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9935380" y="6304440"/>
            <a:ext cx="733425" cy="230188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tx1"/>
                </a:solidFill>
                <a:latin typeface="Lato Light" panose="020F0302020204030203" pitchFamily="34" charset="0"/>
              </a:defRPr>
            </a:lvl1pPr>
          </a:lstStyle>
          <a:p>
            <a:fld id="{EB07BA2C-EE6E-4AB9-88E8-53C4EB9D585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9" name="Parallelogram 18"/>
          <p:cNvSpPr/>
          <p:nvPr userDrawn="1"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8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  <p:sldLayoutId id="2147483746" r:id="rId33"/>
    <p:sldLayoutId id="2147483747" r:id="rId34"/>
    <p:sldLayoutId id="2147483748" r:id="rId35"/>
    <p:sldLayoutId id="2147483749" r:id="rId36"/>
    <p:sldLayoutId id="2147483750" r:id="rId37"/>
    <p:sldLayoutId id="2147483751" r:id="rId38"/>
    <p:sldLayoutId id="2147483752" r:id="rId39"/>
    <p:sldLayoutId id="2147483753" r:id="rId40"/>
    <p:sldLayoutId id="2147483754" r:id="rId41"/>
    <p:sldLayoutId id="2147483755" r:id="rId42"/>
    <p:sldLayoutId id="2147483756" r:id="rId43"/>
    <p:sldLayoutId id="2147483757" r:id="rId44"/>
    <p:sldLayoutId id="2147483758" r:id="rId45"/>
    <p:sldLayoutId id="2147483759" r:id="rId46"/>
    <p:sldLayoutId id="2147483760" r:id="rId47"/>
    <p:sldLayoutId id="2147483761" r:id="rId48"/>
    <p:sldLayoutId id="2147483762" r:id="rId49"/>
    <p:sldLayoutId id="2147483763" r:id="rId50"/>
    <p:sldLayoutId id="2147483764" r:id="rId51"/>
    <p:sldLayoutId id="2147483765" r:id="rId52"/>
    <p:sldLayoutId id="2147483766" r:id="rId53"/>
    <p:sldLayoutId id="2147483767" r:id="rId54"/>
    <p:sldLayoutId id="2147483768" r:id="rId55"/>
    <p:sldLayoutId id="2147483769" r:id="rId56"/>
    <p:sldLayoutId id="2147483770" r:id="rId57"/>
    <p:sldLayoutId id="2147483771" r:id="rId58"/>
    <p:sldLayoutId id="2147483772" r:id="rId59"/>
    <p:sldLayoutId id="2147483773" r:id="rId60"/>
    <p:sldLayoutId id="2147483774" r:id="rId61"/>
    <p:sldLayoutId id="2147483775" r:id="rId62"/>
    <p:sldLayoutId id="2147483776" r:id="rId63"/>
    <p:sldLayoutId id="2147483777" r:id="rId64"/>
    <p:sldLayoutId id="2147483778" r:id="rId65"/>
    <p:sldLayoutId id="2147483779" r:id="rId66"/>
    <p:sldLayoutId id="2147483780" r:id="rId67"/>
    <p:sldLayoutId id="2147483781" r:id="rId68"/>
    <p:sldLayoutId id="2147483782" r:id="rId69"/>
    <p:sldLayoutId id="2147483783" r:id="rId70"/>
    <p:sldLayoutId id="2147483784" r:id="rId7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Lato Light" panose="020F0302020204030203" pitchFamily="34" charset="0"/>
          <a:ea typeface="+mj-ea"/>
          <a:cs typeface="+mj-cs"/>
        </a:defRPr>
      </a:lvl1pPr>
    </p:titleStyle>
    <p:bodyStyle>
      <a:lvl1pPr marL="460375" indent="-4572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jpe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jpg"/><Relationship Id="rId4" Type="http://schemas.openxmlformats.org/officeDocument/2006/relationships/image" Target="../media/image40.png"/><Relationship Id="rId9" Type="http://schemas.openxmlformats.org/officeDocument/2006/relationships/image" Target="../media/image45.jpeg"/><Relationship Id="rId14" Type="http://schemas.openxmlformats.org/officeDocument/2006/relationships/image" Target="../media/image50.png"/><Relationship Id="rId22" Type="http://schemas.openxmlformats.org/officeDocument/2006/relationships/image" Target="../media/image58.jpe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jpeg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27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5.png"/><Relationship Id="rId5" Type="http://schemas.openxmlformats.org/officeDocument/2006/relationships/image" Target="../media/image26.jpeg"/><Relationship Id="rId4" Type="http://schemas.openxmlformats.org/officeDocument/2006/relationships/image" Target="../media/image1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jpeg"/><Relationship Id="rId4" Type="http://schemas.openxmlformats.org/officeDocument/2006/relationships/image" Target="../media/image1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28.jpg"/><Relationship Id="rId4" Type="http://schemas.openxmlformats.org/officeDocument/2006/relationships/image" Target="../media/image2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jpeg"/><Relationship Id="rId5" Type="http://schemas.openxmlformats.org/officeDocument/2006/relationships/image" Target="../media/image27.jpeg"/><Relationship Id="rId4" Type="http://schemas.openxmlformats.org/officeDocument/2006/relationships/image" Target="../media/image1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jpeg"/><Relationship Id="rId4" Type="http://schemas.openxmlformats.org/officeDocument/2006/relationships/image" Target="../media/image13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3.png"/><Relationship Id="rId5" Type="http://schemas.openxmlformats.org/officeDocument/2006/relationships/image" Target="../media/image27.jpeg"/><Relationship Id="rId4" Type="http://schemas.openxmlformats.org/officeDocument/2006/relationships/image" Target="../media/image1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jpeg"/><Relationship Id="rId4" Type="http://schemas.openxmlformats.org/officeDocument/2006/relationships/image" Target="../media/image1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jpeg"/><Relationship Id="rId5" Type="http://schemas.openxmlformats.org/officeDocument/2006/relationships/image" Target="../media/image133.png"/><Relationship Id="rId4" Type="http://schemas.openxmlformats.org/officeDocument/2006/relationships/image" Target="../media/image13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jpeg"/><Relationship Id="rId4" Type="http://schemas.openxmlformats.org/officeDocument/2006/relationships/image" Target="../media/image134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jpeg"/><Relationship Id="rId4" Type="http://schemas.openxmlformats.org/officeDocument/2006/relationships/image" Target="../media/image13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jpeg"/><Relationship Id="rId4" Type="http://schemas.openxmlformats.org/officeDocument/2006/relationships/image" Target="../media/image2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jpeg"/><Relationship Id="rId4" Type="http://schemas.openxmlformats.org/officeDocument/2006/relationships/image" Target="../media/image27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49.emf"/><Relationship Id="rId4" Type="http://schemas.openxmlformats.org/officeDocument/2006/relationships/image" Target="../media/image26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jpeg"/><Relationship Id="rId4" Type="http://schemas.openxmlformats.org/officeDocument/2006/relationships/image" Target="../media/image2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g"/><Relationship Id="rId13" Type="http://schemas.openxmlformats.org/officeDocument/2006/relationships/image" Target="../media/image169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8.jp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2.jp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5" Type="http://schemas.openxmlformats.org/officeDocument/2006/relationships/image" Target="../media/image27.jpeg"/><Relationship Id="rId10" Type="http://schemas.openxmlformats.org/officeDocument/2006/relationships/image" Target="../media/image166.jpg"/><Relationship Id="rId4" Type="http://schemas.openxmlformats.org/officeDocument/2006/relationships/image" Target="../media/image160.jpg"/><Relationship Id="rId9" Type="http://schemas.openxmlformats.org/officeDocument/2006/relationships/image" Target="../media/image165.jpg"/><Relationship Id="rId14" Type="http://schemas.openxmlformats.org/officeDocument/2006/relationships/image" Target="../media/image2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1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5.jpeg"/><Relationship Id="rId4" Type="http://schemas.openxmlformats.org/officeDocument/2006/relationships/image" Target="../media/image1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 descr="Afbeeldingsresultaat voor binnen de lijntjes kleur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83" b="21967"/>
          <a:stretch/>
        </p:blipFill>
        <p:spPr bwMode="auto">
          <a:xfrm>
            <a:off x="0" y="1130300"/>
            <a:ext cx="12295036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05578" y="397114"/>
            <a:ext cx="128839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/>
              <a:t>Op een efficiënte manier binnen de lijntjes kleuren</a:t>
            </a:r>
          </a:p>
          <a:p>
            <a:endParaRPr lang="nl-NL" sz="4400" dirty="0"/>
          </a:p>
        </p:txBody>
      </p:sp>
      <p:sp>
        <p:nvSpPr>
          <p:cNvPr id="2" name="Tekstvak 1"/>
          <p:cNvSpPr txBox="1"/>
          <p:nvPr/>
        </p:nvSpPr>
        <p:spPr>
          <a:xfrm>
            <a:off x="0" y="3724418"/>
            <a:ext cx="4436918" cy="96981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Het samen waar maken</a:t>
            </a:r>
          </a:p>
        </p:txBody>
      </p:sp>
      <p:pic>
        <p:nvPicPr>
          <p:cNvPr id="6" name="Afbeelding 5" descr="Logo_FACET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6814854" y="6203518"/>
            <a:ext cx="2007870" cy="590550"/>
          </a:xfrm>
          <a:prstGeom prst="rect">
            <a:avLst/>
          </a:prstGeom>
        </p:spPr>
      </p:pic>
      <p:sp>
        <p:nvSpPr>
          <p:cNvPr id="7" name="Shape 63"/>
          <p:cNvSpPr>
            <a:spLocks noChangeArrowheads="1"/>
          </p:cNvSpPr>
          <p:nvPr/>
        </p:nvSpPr>
        <p:spPr bwMode="auto">
          <a:xfrm>
            <a:off x="9046851" y="6076577"/>
            <a:ext cx="1551526" cy="55800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810770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Figlo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71550" y="1578490"/>
            <a:ext cx="102489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2400" b="0" dirty="0"/>
              <a:t>Opgericht in 1996 onder de naam </a:t>
            </a:r>
            <a:r>
              <a:rPr lang="nl-NL" sz="2400" dirty="0" err="1"/>
              <a:t>Infa</a:t>
            </a:r>
            <a:endParaRPr lang="nl-NL" sz="2400" dirty="0"/>
          </a:p>
          <a:p>
            <a:pPr>
              <a:lnSpc>
                <a:spcPct val="100000"/>
              </a:lnSpc>
            </a:pPr>
            <a:r>
              <a:rPr lang="nl-NL" sz="2400" dirty="0"/>
              <a:t>Generieke</a:t>
            </a:r>
            <a:r>
              <a:rPr lang="nl-NL" sz="2400" b="0" dirty="0"/>
              <a:t> (holistische) financial planning software</a:t>
            </a:r>
          </a:p>
          <a:p>
            <a:pPr>
              <a:lnSpc>
                <a:spcPct val="100000"/>
              </a:lnSpc>
            </a:pPr>
            <a:r>
              <a:rPr lang="nl-NL" sz="2400" b="0" dirty="0"/>
              <a:t>2010 </a:t>
            </a:r>
            <a:r>
              <a:rPr lang="nl-NL" sz="2400" dirty="0"/>
              <a:t>Figlo</a:t>
            </a:r>
            <a:r>
              <a:rPr lang="nl-NL" sz="2400" b="0" dirty="0"/>
              <a:t> en lancering Figlo Platform</a:t>
            </a:r>
          </a:p>
          <a:p>
            <a:pPr>
              <a:lnSpc>
                <a:spcPct val="100000"/>
              </a:lnSpc>
            </a:pPr>
            <a:r>
              <a:rPr lang="nl-NL" sz="2400" b="0" dirty="0"/>
              <a:t>2014 een onderdeel van </a:t>
            </a:r>
            <a:r>
              <a:rPr lang="nl-NL" sz="2400" dirty="0"/>
              <a:t>Advicent </a:t>
            </a:r>
            <a:r>
              <a:rPr lang="nl-NL" sz="2400" b="0" dirty="0"/>
              <a:t>(Milwaukee, US)</a:t>
            </a:r>
          </a:p>
          <a:p>
            <a:pPr>
              <a:lnSpc>
                <a:spcPct val="100000"/>
              </a:lnSpc>
            </a:pPr>
            <a:r>
              <a:rPr lang="nl-NL" sz="2400" b="0" dirty="0"/>
              <a:t>Intermediaire markt (20%)</a:t>
            </a:r>
          </a:p>
          <a:p>
            <a:pPr>
              <a:lnSpc>
                <a:spcPct val="100000"/>
              </a:lnSpc>
            </a:pPr>
            <a:r>
              <a:rPr lang="nl-NL" sz="2400" b="0" dirty="0"/>
              <a:t>25+ Enterprises als partner in Nederland (80%)</a:t>
            </a:r>
          </a:p>
          <a:p>
            <a:pPr>
              <a:lnSpc>
                <a:spcPct val="100000"/>
              </a:lnSpc>
            </a:pPr>
            <a:r>
              <a:rPr lang="nl-NL" sz="2400" b="0" dirty="0"/>
              <a:t>45 medewerkers in Capelle aan den IJssel en Zwolle, 250 in Milwaukee</a:t>
            </a:r>
          </a:p>
          <a:p>
            <a:pPr>
              <a:lnSpc>
                <a:spcPct val="100000"/>
              </a:lnSpc>
            </a:pPr>
            <a:r>
              <a:rPr lang="nl-NL" sz="2400" b="0" dirty="0"/>
              <a:t>Sterk netwerk van strategische implementatiepartners </a:t>
            </a:r>
          </a:p>
        </p:txBody>
      </p:sp>
    </p:spTree>
    <p:extLst>
      <p:ext uri="{BB962C8B-B14F-4D97-AF65-F5344CB8AC3E}">
        <p14:creationId xmlns:p14="http://schemas.microsoft.com/office/powerpoint/2010/main" val="1179913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3991600" y="2845963"/>
            <a:ext cx="820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2"/>
                </a:solidFill>
                <a:latin typeface="Lato Light" panose="020F0302020204030203" pitchFamily="34" charset="0"/>
                <a:ea typeface="+mj-ea"/>
                <a:cs typeface="+mj-cs"/>
              </a:defRPr>
            </a:lvl1pPr>
          </a:lstStyle>
          <a:p>
            <a:r>
              <a:rPr lang="nl-NL" sz="6600" dirty="0"/>
              <a:t>Figlo Platform</a:t>
            </a:r>
            <a:endParaRPr lang="en-US" sz="3200" b="1" dirty="0">
              <a:latin typeface="Lato" panose="020F0502020204030203" pitchFamily="34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928581" y="2751479"/>
            <a:ext cx="1541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2"/>
                </a:solidFill>
                <a:latin typeface="Lato Light" panose="020F030202020403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chemeClr val="accent2"/>
                </a:solidFill>
                <a:latin typeface="Lato" panose="020F0502020204030203" pitchFamily="34" charset="0"/>
              </a:rPr>
              <a:t>2 </a:t>
            </a:r>
            <a:endParaRPr lang="en-US" sz="11500" dirty="0">
              <a:latin typeface="Lato" panose="020F050202020403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588971" y="2604978"/>
            <a:ext cx="165290" cy="16185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712118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Het Figlo </a:t>
            </a:r>
            <a:r>
              <a:rPr lang="en-US" dirty="0" err="1"/>
              <a:t>Platformin</a:t>
            </a:r>
            <a:r>
              <a:rPr lang="en-US" dirty="0"/>
              <a:t> basis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71550" y="1578490"/>
            <a:ext cx="102489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nl-NL" sz="2400" b="0" dirty="0"/>
          </a:p>
          <a:p>
            <a:pPr>
              <a:lnSpc>
                <a:spcPct val="100000"/>
              </a:lnSpc>
            </a:pPr>
            <a:r>
              <a:rPr lang="nl-NL" sz="2400" b="0" dirty="0"/>
              <a:t>Complete inventarisatie</a:t>
            </a:r>
          </a:p>
          <a:p>
            <a:pPr>
              <a:lnSpc>
                <a:spcPct val="100000"/>
              </a:lnSpc>
            </a:pPr>
            <a:r>
              <a:rPr lang="nl-NL" sz="2400" b="0" dirty="0"/>
              <a:t>Van Bruto naar Netto</a:t>
            </a:r>
          </a:p>
          <a:p>
            <a:pPr>
              <a:lnSpc>
                <a:spcPct val="100000"/>
              </a:lnSpc>
            </a:pPr>
            <a:r>
              <a:rPr lang="nl-NL" sz="2400" b="0" dirty="0"/>
              <a:t>Toekomstbeeld</a:t>
            </a:r>
          </a:p>
          <a:p>
            <a:pPr>
              <a:lnSpc>
                <a:spcPct val="100000"/>
              </a:lnSpc>
            </a:pPr>
            <a:r>
              <a:rPr lang="nl-NL" sz="2400" b="0" dirty="0"/>
              <a:t>Verschillende scenario’s</a:t>
            </a:r>
          </a:p>
          <a:p>
            <a:pPr>
              <a:lnSpc>
                <a:spcPct val="100000"/>
              </a:lnSpc>
            </a:pPr>
            <a:r>
              <a:rPr lang="nl-NL" sz="2400" b="0" dirty="0"/>
              <a:t>Rapportage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498092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lo Advisor - Overzicht (Have) - Mozilla Firefox">
            <a:extLst>
              <a:ext uri="{FF2B5EF4-FFF2-40B4-BE49-F238E27FC236}">
                <a16:creationId xmlns:a16="http://schemas.microsoft.com/office/drawing/2014/main" id="{96FA5A39-478C-437E-A11B-9E569685F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"/>
            <a:ext cx="12195720" cy="685674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22EA850-5E71-411D-BBED-15D1B585BDAF}"/>
              </a:ext>
            </a:extLst>
          </p:cNvPr>
          <p:cNvGrpSpPr/>
          <p:nvPr/>
        </p:nvGrpSpPr>
        <p:grpSpPr>
          <a:xfrm>
            <a:off x="8635971" y="3059633"/>
            <a:ext cx="3687456" cy="3797113"/>
            <a:chOff x="8208132" y="2497570"/>
            <a:chExt cx="3687456" cy="3797113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B946AD8D-AC04-45BB-8BDC-6B11BE7125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132" y="2497570"/>
              <a:ext cx="3687456" cy="3797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BF39103-C139-45E2-96F8-13FACEF1B65D}"/>
                </a:ext>
              </a:extLst>
            </p:cNvPr>
            <p:cNvSpPr/>
            <p:nvPr/>
          </p:nvSpPr>
          <p:spPr>
            <a:xfrm rot="21229574">
              <a:off x="8473197" y="2989451"/>
              <a:ext cx="2947406" cy="2595851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BV module in Figlo </a:t>
              </a:r>
            </a:p>
            <a:p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Financiële planning voor de DGA</a:t>
              </a:r>
            </a:p>
            <a:p>
              <a:endParaRPr lang="nl-NL" sz="1600" dirty="0">
                <a:solidFill>
                  <a:schemeClr val="tx1"/>
                </a:solidFill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Inzicht in de financiële situatie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Inkomen DGA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Pensioenplanning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Beleggen in BV of privé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Hypotheek bij eigen BV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6327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lo Advisor - Overzicht (Have) - Mozilla Firefox">
            <a:extLst>
              <a:ext uri="{FF2B5EF4-FFF2-40B4-BE49-F238E27FC236}">
                <a16:creationId xmlns:a16="http://schemas.microsoft.com/office/drawing/2014/main" id="{79F048FD-72FD-4100-A9CF-24C4219E0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"/>
            <a:ext cx="12195720" cy="68567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CEB491-255C-431E-82B1-7270B1161949}"/>
              </a:ext>
            </a:extLst>
          </p:cNvPr>
          <p:cNvGrpSpPr/>
          <p:nvPr/>
        </p:nvGrpSpPr>
        <p:grpSpPr>
          <a:xfrm>
            <a:off x="8669527" y="3162649"/>
            <a:ext cx="3400231" cy="3501347"/>
            <a:chOff x="8241688" y="2600586"/>
            <a:chExt cx="3400231" cy="350134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8AE5975-A63C-43D1-8948-DA0EF22C94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1688" y="2600586"/>
              <a:ext cx="3400231" cy="3501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40E180-A0AF-490F-80FC-4539800E8165}"/>
                </a:ext>
              </a:extLst>
            </p:cNvPr>
            <p:cNvSpPr/>
            <p:nvPr/>
          </p:nvSpPr>
          <p:spPr>
            <a:xfrm rot="21229574">
              <a:off x="8525286" y="3212382"/>
              <a:ext cx="2638243" cy="2254165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De invoer van de balans van een BV. </a:t>
              </a:r>
            </a:p>
            <a:p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Zoals posten die relevant zijn voor de privé situatie: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Pensioen in eigen beheer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Stamrechtvoorzieningen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Dividenduitkeringen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3628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lo Advisor - Overzicht (Have) - Mozilla Firefox">
            <a:extLst>
              <a:ext uri="{FF2B5EF4-FFF2-40B4-BE49-F238E27FC236}">
                <a16:creationId xmlns:a16="http://schemas.microsoft.com/office/drawing/2014/main" id="{BD970C44-0B07-44E1-836F-8FFE170AF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"/>
            <a:ext cx="12195720" cy="68567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DEB7FF4-6469-4E22-A7A0-E6E2F99BA911}"/>
              </a:ext>
            </a:extLst>
          </p:cNvPr>
          <p:cNvGrpSpPr/>
          <p:nvPr/>
        </p:nvGrpSpPr>
        <p:grpSpPr>
          <a:xfrm>
            <a:off x="8669527" y="3162649"/>
            <a:ext cx="3400231" cy="3501347"/>
            <a:chOff x="8241688" y="2600586"/>
            <a:chExt cx="3400231" cy="350134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063C35CB-51CA-4749-8928-CDD7110D7A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1688" y="2600586"/>
              <a:ext cx="3400231" cy="3501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0296AC-3C4C-4C75-ADEC-51684DF3F870}"/>
                </a:ext>
              </a:extLst>
            </p:cNvPr>
            <p:cNvSpPr/>
            <p:nvPr/>
          </p:nvSpPr>
          <p:spPr>
            <a:xfrm rot="21229574">
              <a:off x="8525286" y="3212382"/>
              <a:ext cx="2638243" cy="2254165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Het salaris van de DGA kan worden gekoppeld aan de BV en wordt zo automatisch verwerkt in de winst- en verliesrekening van de BV.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39809C-8D91-4D90-9D11-E650109F904F}"/>
              </a:ext>
            </a:extLst>
          </p:cNvPr>
          <p:cNvSpPr/>
          <p:nvPr/>
        </p:nvSpPr>
        <p:spPr>
          <a:xfrm>
            <a:off x="1795244" y="1694577"/>
            <a:ext cx="4572000" cy="444616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9020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lo Advisor - Overzicht (Have) - Mozilla Firefox">
            <a:extLst>
              <a:ext uri="{FF2B5EF4-FFF2-40B4-BE49-F238E27FC236}">
                <a16:creationId xmlns:a16="http://schemas.microsoft.com/office/drawing/2014/main" id="{EEA49326-D785-4E36-99EE-0CBBBD3B5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"/>
            <a:ext cx="12195720" cy="68567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889C8D-23D4-4AF3-9004-F98949E97D5D}"/>
              </a:ext>
            </a:extLst>
          </p:cNvPr>
          <p:cNvSpPr/>
          <p:nvPr/>
        </p:nvSpPr>
        <p:spPr>
          <a:xfrm>
            <a:off x="1828800" y="1879134"/>
            <a:ext cx="4572000" cy="444616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E52345-C16E-4EA2-8A22-D4DF37E57D27}"/>
              </a:ext>
            </a:extLst>
          </p:cNvPr>
          <p:cNvGrpSpPr/>
          <p:nvPr/>
        </p:nvGrpSpPr>
        <p:grpSpPr>
          <a:xfrm>
            <a:off x="8669527" y="3162649"/>
            <a:ext cx="3400231" cy="3501347"/>
            <a:chOff x="8241688" y="2600586"/>
            <a:chExt cx="3400231" cy="350134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6053D87-5B10-4D00-8307-71A083663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1688" y="2600586"/>
              <a:ext cx="3400231" cy="3501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82D7622-1235-4AAB-9C1B-F50F63B209A6}"/>
                </a:ext>
              </a:extLst>
            </p:cNvPr>
            <p:cNvSpPr/>
            <p:nvPr/>
          </p:nvSpPr>
          <p:spPr>
            <a:xfrm rot="21229574">
              <a:off x="8525286" y="3212382"/>
              <a:ext cx="2638243" cy="2254165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Ook hypotheken bij de eigen BV kunnen eenvoudig worden gekoppeld aan de BV. </a:t>
              </a:r>
            </a:p>
            <a:p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Ze worden automatisch verwerkt in de balans en de winst- en verliesrekening van de BV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6469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lo Advisor - Overzicht (Have) - Mozilla Firefox">
            <a:extLst>
              <a:ext uri="{FF2B5EF4-FFF2-40B4-BE49-F238E27FC236}">
                <a16:creationId xmlns:a16="http://schemas.microsoft.com/office/drawing/2014/main" id="{A051FD7E-B4CF-436A-8F26-AA4FD2EEE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"/>
            <a:ext cx="12195720" cy="68567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6BEB4A-A811-45AC-A3B8-78E0AA59089D}"/>
              </a:ext>
            </a:extLst>
          </p:cNvPr>
          <p:cNvGrpSpPr/>
          <p:nvPr/>
        </p:nvGrpSpPr>
        <p:grpSpPr>
          <a:xfrm>
            <a:off x="8669527" y="3162649"/>
            <a:ext cx="3400231" cy="3501347"/>
            <a:chOff x="8241688" y="2600586"/>
            <a:chExt cx="3400231" cy="350134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7346E99-17B9-409F-B321-93D8023905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1688" y="2600586"/>
              <a:ext cx="3400231" cy="3501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ECCDBB-1A72-46FA-BE6B-8BE8A6B4B431}"/>
                </a:ext>
              </a:extLst>
            </p:cNvPr>
            <p:cNvSpPr/>
            <p:nvPr/>
          </p:nvSpPr>
          <p:spPr>
            <a:xfrm rot="21229574">
              <a:off x="8525286" y="3212382"/>
              <a:ext cx="2638243" cy="2254165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Verschillende mogelijkheden voor pensioen in eigen beheer: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Oude regeling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Omzetting in oudedagsvoorziening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Afkopen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196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lo Advisor - Overzicht (Have) - Mozilla Firefox">
            <a:extLst>
              <a:ext uri="{FF2B5EF4-FFF2-40B4-BE49-F238E27FC236}">
                <a16:creationId xmlns:a16="http://schemas.microsoft.com/office/drawing/2014/main" id="{BE95A382-88D7-408A-9F15-EA9CF9ADA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"/>
            <a:ext cx="12195720" cy="68567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C27F46-D2F4-4A61-8037-FDC2601A9E3E}"/>
              </a:ext>
            </a:extLst>
          </p:cNvPr>
          <p:cNvGrpSpPr/>
          <p:nvPr/>
        </p:nvGrpSpPr>
        <p:grpSpPr>
          <a:xfrm>
            <a:off x="8669527" y="3162649"/>
            <a:ext cx="3400231" cy="3501347"/>
            <a:chOff x="8241688" y="2600586"/>
            <a:chExt cx="3400231" cy="350134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18AE428F-DEF0-483A-9133-CE6C08718C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1688" y="2600586"/>
              <a:ext cx="3400231" cy="3501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05C04C4-2857-41E0-A033-916419A13B02}"/>
                </a:ext>
              </a:extLst>
            </p:cNvPr>
            <p:cNvSpPr/>
            <p:nvPr/>
          </p:nvSpPr>
          <p:spPr>
            <a:xfrm rot="21229574">
              <a:off x="8525286" y="3212382"/>
              <a:ext cx="2638243" cy="2254165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Gedetailleerde meerjarenoverzichten van de onderneming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7961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idige situatie - BV meerjaren t.b.v. Dividend uitkeringstoets.xlsx - Excel">
            <a:extLst>
              <a:ext uri="{FF2B5EF4-FFF2-40B4-BE49-F238E27FC236}">
                <a16:creationId xmlns:a16="http://schemas.microsoft.com/office/drawing/2014/main" id="{046577BB-3687-4818-87A9-FBC163EEF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412"/>
            <a:ext cx="12183213" cy="6558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28D337-E408-4A2C-ADB6-350B54610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51" y="584281"/>
            <a:ext cx="9601204" cy="5296096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E57E9607-90EB-4DF8-AEA1-3E70D2A5C496}"/>
              </a:ext>
            </a:extLst>
          </p:cNvPr>
          <p:cNvSpPr/>
          <p:nvPr/>
        </p:nvSpPr>
        <p:spPr>
          <a:xfrm>
            <a:off x="968950" y="584280"/>
            <a:ext cx="9601204" cy="5296096"/>
          </a:xfrm>
          <a:prstGeom prst="round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584000" rtlCol="0" anchor="t" anchorCtr="0">
            <a:noAutofit/>
          </a:bodyPr>
          <a:lstStyle/>
          <a:p>
            <a:pPr algn="l"/>
            <a:endParaRPr lang="nl-NL" sz="3200" dirty="0">
              <a:solidFill>
                <a:srgbClr val="4B4B4B"/>
              </a:solidFill>
              <a:latin typeface="MetaOT-Norm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AECC2A-4310-4D29-A211-300D6BA660BE}"/>
              </a:ext>
            </a:extLst>
          </p:cNvPr>
          <p:cNvGrpSpPr/>
          <p:nvPr/>
        </p:nvGrpSpPr>
        <p:grpSpPr>
          <a:xfrm>
            <a:off x="8669527" y="3162649"/>
            <a:ext cx="3400231" cy="3501347"/>
            <a:chOff x="8241688" y="2600586"/>
            <a:chExt cx="3400231" cy="3501347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CFAA975-B29B-4D2F-A11E-C5DD1CBC6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1688" y="2600586"/>
              <a:ext cx="3400231" cy="3501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9F957A-76E1-4076-A191-09AF37457DFC}"/>
                </a:ext>
              </a:extLst>
            </p:cNvPr>
            <p:cNvSpPr/>
            <p:nvPr/>
          </p:nvSpPr>
          <p:spPr>
            <a:xfrm rot="21229574">
              <a:off x="8525286" y="3212382"/>
              <a:ext cx="2638243" cy="2254165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nl-NL" sz="1600" dirty="0">
                  <a:solidFill>
                    <a:schemeClr val="tx1"/>
                  </a:solidFill>
                  <a:latin typeface="+mj-lt"/>
                </a:rPr>
                <a:t>Uitvoer naar Excel voor gedetailleerde analyse of specifieke grafieken.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11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58383" y="1700452"/>
            <a:ext cx="11360914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38"/>
              </a:spcBef>
              <a:spcAft>
                <a:spcPct val="0"/>
              </a:spcAft>
              <a:buSzPct val="25000"/>
            </a:pPr>
            <a:r>
              <a:rPr lang="nl-NL" altLang="nl-NL" sz="3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Doel Academy:</a:t>
            </a:r>
          </a:p>
          <a:p>
            <a:pPr>
              <a:spcBef>
                <a:spcPts val="638"/>
              </a:spcBef>
              <a:spcAft>
                <a:spcPct val="0"/>
              </a:spcAft>
              <a:buSzPct val="99000"/>
              <a:buFontTx/>
              <a:buChar char="•"/>
            </a:pPr>
            <a:r>
              <a:rPr lang="nl-NL" altLang="nl-NL" sz="3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Voor ambitieuze / resultaatgerichte ondernemers</a:t>
            </a:r>
          </a:p>
          <a:p>
            <a:pPr>
              <a:spcBef>
                <a:spcPts val="638"/>
              </a:spcBef>
              <a:spcAft>
                <a:spcPct val="0"/>
              </a:spcAft>
              <a:buSzPct val="99000"/>
              <a:buFontTx/>
              <a:buChar char="•"/>
            </a:pPr>
            <a:r>
              <a:rPr lang="nl-NL" altLang="nl-NL" sz="3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Onderwerpen met verschillende invalshoeken aankaarten</a:t>
            </a:r>
          </a:p>
          <a:p>
            <a:pPr>
              <a:spcBef>
                <a:spcPts val="638"/>
              </a:spcBef>
              <a:spcAft>
                <a:spcPct val="0"/>
              </a:spcAft>
              <a:buSzPct val="99000"/>
              <a:buFontTx/>
              <a:buChar char="•"/>
            </a:pPr>
            <a:r>
              <a:rPr lang="nl-NL" altLang="nl-NL" sz="3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Waarbij interactie / begeleiding plaats vindt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E9548C6-1B01-42D4-8263-7B9A8F3AF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42232"/>
            <a:ext cx="2955766" cy="2715768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420813" y="301625"/>
            <a:ext cx="11360914" cy="985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6000" b="1" dirty="0"/>
              <a:t>2019: ondernemen zonder kaders!</a:t>
            </a:r>
          </a:p>
        </p:txBody>
      </p:sp>
      <p:pic>
        <p:nvPicPr>
          <p:cNvPr id="6" name="Afbeelding 5" descr="Logo_FACET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Shape 63"/>
          <p:cNvSpPr>
            <a:spLocks noChangeArrowheads="1"/>
          </p:cNvSpPr>
          <p:nvPr/>
        </p:nvSpPr>
        <p:spPr bwMode="auto">
          <a:xfrm>
            <a:off x="10833447" y="6176239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985995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lIns="182880" tIns="91440" rIns="274320" bIns="45720" rtlCol="0" anchor="ctr">
            <a:normAutofit/>
          </a:bodyPr>
          <a:lstStyle/>
          <a:p>
            <a:r>
              <a:rPr lang="nl-NL" dirty="0"/>
              <a:t>In de gehele keten en door alle kanalen</a:t>
            </a:r>
          </a:p>
        </p:txBody>
      </p:sp>
      <p:sp>
        <p:nvSpPr>
          <p:cNvPr id="4" name="Rectangle 4"/>
          <p:cNvSpPr/>
          <p:nvPr/>
        </p:nvSpPr>
        <p:spPr>
          <a:xfrm>
            <a:off x="1008991" y="1690688"/>
            <a:ext cx="4345990" cy="783240"/>
          </a:xfrm>
          <a:prstGeom prst="rect">
            <a:avLst/>
          </a:prstGeom>
          <a:solidFill>
            <a:schemeClr val="accent3">
              <a:alpha val="72000"/>
            </a:schemeClr>
          </a:solidFill>
          <a:ln>
            <a:solidFill>
              <a:schemeClr val="accent2"/>
            </a:solidFill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240" tIns="137240" rIns="0" bIns="137240" numCol="1" spcCol="1270" anchor="ctr" anchorCtr="0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000" dirty="0">
                <a:solidFill>
                  <a:schemeClr val="bg2"/>
                </a:solidFill>
                <a:latin typeface="Lato" panose="020F0502020204030203" pitchFamily="34" charset="0"/>
              </a:rPr>
              <a:t>Inventarisatie</a:t>
            </a:r>
            <a:r>
              <a:rPr lang="nl-NL" sz="3500" dirty="0">
                <a:solidFill>
                  <a:schemeClr val="bg2"/>
                </a:solidFill>
                <a:latin typeface="Lato" panose="020F0502020204030203" pitchFamily="34" charset="0"/>
              </a:rPr>
              <a:t> </a:t>
            </a:r>
            <a:br>
              <a:rPr lang="nl-NL" sz="3500" dirty="0">
                <a:solidFill>
                  <a:schemeClr val="bg2"/>
                </a:solidFill>
                <a:latin typeface="Lato" panose="020F0502020204030203" pitchFamily="34" charset="0"/>
              </a:rPr>
            </a:br>
            <a:r>
              <a:rPr lang="nl-NL" dirty="0">
                <a:solidFill>
                  <a:schemeClr val="accent2"/>
                </a:solidFill>
                <a:latin typeface="Lato" panose="020F0502020204030203" pitchFamily="34" charset="0"/>
              </a:rPr>
              <a:t>(online, callcenter)</a:t>
            </a:r>
          </a:p>
        </p:txBody>
      </p:sp>
      <p:sp>
        <p:nvSpPr>
          <p:cNvPr id="5" name="Rectangle 5"/>
          <p:cNvSpPr/>
          <p:nvPr/>
        </p:nvSpPr>
        <p:spPr>
          <a:xfrm>
            <a:off x="2404190" y="2582712"/>
            <a:ext cx="4345990" cy="783240"/>
          </a:xfrm>
          <a:prstGeom prst="rect">
            <a:avLst/>
          </a:prstGeom>
          <a:solidFill>
            <a:schemeClr val="accent3">
              <a:alpha val="72000"/>
            </a:schemeClr>
          </a:solidFill>
          <a:ln>
            <a:solidFill>
              <a:schemeClr val="accent2"/>
            </a:solidFill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240" tIns="137240" rIns="0" bIns="137240" numCol="1" spcCol="1270" anchor="ctr" anchorCtr="0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000" dirty="0">
                <a:solidFill>
                  <a:schemeClr val="bg2"/>
                </a:solidFill>
                <a:latin typeface="Lato" panose="020F0502020204030203" pitchFamily="34" charset="0"/>
              </a:rPr>
              <a:t>Inzicht </a:t>
            </a:r>
            <a:r>
              <a:rPr lang="nl-NL" sz="3000" dirty="0">
                <a:solidFill>
                  <a:schemeClr val="accent2"/>
                </a:solidFill>
                <a:latin typeface="Lato Light" panose="020F0302020204030203" pitchFamily="34" charset="0"/>
              </a:rPr>
              <a:t>&amp;</a:t>
            </a:r>
            <a:r>
              <a:rPr lang="nl-NL" sz="3000" dirty="0">
                <a:solidFill>
                  <a:schemeClr val="bg2"/>
                </a:solidFill>
                <a:latin typeface="Lato" panose="020F0502020204030203" pitchFamily="34" charset="0"/>
              </a:rPr>
              <a:t> vooruitzicht</a:t>
            </a:r>
            <a:r>
              <a:rPr lang="nl-NL" sz="2000" dirty="0">
                <a:solidFill>
                  <a:schemeClr val="bg2"/>
                </a:solidFill>
                <a:latin typeface="Lato" panose="020F0502020204030203" pitchFamily="34" charset="0"/>
              </a:rPr>
              <a:t> </a:t>
            </a:r>
            <a:r>
              <a:rPr lang="nl-NL" dirty="0">
                <a:solidFill>
                  <a:schemeClr val="bg2"/>
                </a:solidFill>
                <a:latin typeface="Lato" panose="020F0502020204030203" pitchFamily="34" charset="0"/>
              </a:rPr>
              <a:t> </a:t>
            </a:r>
            <a:br>
              <a:rPr lang="nl-NL" dirty="0">
                <a:solidFill>
                  <a:schemeClr val="bg2"/>
                </a:solidFill>
                <a:latin typeface="Lato" panose="020F0502020204030203" pitchFamily="34" charset="0"/>
              </a:rPr>
            </a:br>
            <a:r>
              <a:rPr lang="nl-NL" sz="1600" dirty="0">
                <a:solidFill>
                  <a:schemeClr val="accent2"/>
                </a:solidFill>
                <a:latin typeface="Lato" panose="020F0502020204030203" pitchFamily="34" charset="0"/>
              </a:rPr>
              <a:t>(online, callcenter)</a:t>
            </a:r>
            <a:endParaRPr lang="nl-NL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3799389" y="3474736"/>
            <a:ext cx="4345990" cy="783240"/>
          </a:xfrm>
          <a:prstGeom prst="rect">
            <a:avLst/>
          </a:prstGeom>
          <a:solidFill>
            <a:schemeClr val="accent3">
              <a:alpha val="72000"/>
            </a:schemeClr>
          </a:solidFill>
          <a:ln>
            <a:solidFill>
              <a:schemeClr val="accent2"/>
            </a:solidFill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240" tIns="137240" rIns="0" bIns="137240" numCol="1" spcCol="1270" anchor="ctr" anchorCtr="0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000" dirty="0">
                <a:solidFill>
                  <a:schemeClr val="bg2"/>
                </a:solidFill>
                <a:latin typeface="Lato" panose="020F0502020204030203" pitchFamily="34" charset="0"/>
              </a:rPr>
              <a:t>Advies</a:t>
            </a:r>
            <a:r>
              <a:rPr lang="nl-NL" sz="3500" dirty="0">
                <a:solidFill>
                  <a:schemeClr val="bg2"/>
                </a:solidFill>
                <a:latin typeface="Lato" panose="020F0502020204030203" pitchFamily="34" charset="0"/>
              </a:rPr>
              <a:t> </a:t>
            </a:r>
            <a:br>
              <a:rPr lang="nl-NL" sz="3500" dirty="0">
                <a:solidFill>
                  <a:schemeClr val="bg2"/>
                </a:solidFill>
                <a:latin typeface="Lato" panose="020F0502020204030203" pitchFamily="34" charset="0"/>
              </a:rPr>
            </a:br>
            <a:r>
              <a:rPr lang="nl-NL" dirty="0">
                <a:solidFill>
                  <a:schemeClr val="accent2"/>
                </a:solidFill>
                <a:latin typeface="Lato" panose="020F0502020204030203" pitchFamily="34" charset="0"/>
              </a:rPr>
              <a:t>(STP online, begeleiding via call, kantoor)</a:t>
            </a:r>
            <a:endParaRPr lang="nl-NL" sz="3200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7" name="Rectangle 7"/>
          <p:cNvSpPr/>
          <p:nvPr/>
        </p:nvSpPr>
        <p:spPr>
          <a:xfrm>
            <a:off x="5194588" y="4366760"/>
            <a:ext cx="4345990" cy="783240"/>
          </a:xfrm>
          <a:prstGeom prst="rect">
            <a:avLst/>
          </a:prstGeom>
          <a:solidFill>
            <a:schemeClr val="accent3">
              <a:alpha val="72000"/>
            </a:schemeClr>
          </a:solidFill>
          <a:ln>
            <a:solidFill>
              <a:schemeClr val="accent2"/>
            </a:solidFill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240" tIns="137240" rIns="0" bIns="137240" numCol="1" spcCol="1270" anchor="ctr" anchorCtr="0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000" dirty="0">
                <a:solidFill>
                  <a:schemeClr val="bg2"/>
                </a:solidFill>
                <a:latin typeface="Lato" panose="020F0502020204030203" pitchFamily="34" charset="0"/>
              </a:rPr>
              <a:t>Zorgplicht </a:t>
            </a:r>
            <a:r>
              <a:rPr lang="nl-NL" sz="3000" dirty="0">
                <a:solidFill>
                  <a:schemeClr val="accent2"/>
                </a:solidFill>
                <a:latin typeface="Lato Light" panose="020F0302020204030203" pitchFamily="34" charset="0"/>
              </a:rPr>
              <a:t>&amp;</a:t>
            </a:r>
            <a:r>
              <a:rPr lang="nl-NL" sz="3000" dirty="0">
                <a:solidFill>
                  <a:schemeClr val="bg2"/>
                </a:solidFill>
                <a:latin typeface="Lato" panose="020F0502020204030203" pitchFamily="34" charset="0"/>
              </a:rPr>
              <a:t> beheer </a:t>
            </a:r>
            <a:r>
              <a:rPr lang="nl-NL" dirty="0">
                <a:solidFill>
                  <a:schemeClr val="accent2"/>
                </a:solidFill>
                <a:latin typeface="Lato" panose="020F0502020204030203" pitchFamily="34" charset="0"/>
              </a:rPr>
              <a:t>(Monitoring &amp; Alerts)</a:t>
            </a:r>
            <a:endParaRPr lang="nl-NL" sz="3200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6589785" y="5258785"/>
            <a:ext cx="4345990" cy="783240"/>
          </a:xfrm>
          <a:prstGeom prst="rect">
            <a:avLst/>
          </a:prstGeom>
          <a:solidFill>
            <a:schemeClr val="accent3">
              <a:alpha val="72000"/>
            </a:schemeClr>
          </a:solidFill>
          <a:ln>
            <a:solidFill>
              <a:schemeClr val="accent2"/>
            </a:solidFill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240" tIns="137240" rIns="0" bIns="137240" numCol="1" spcCol="1270" anchor="ctr" anchorCtr="0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000" dirty="0">
                <a:solidFill>
                  <a:schemeClr val="bg2"/>
                </a:solidFill>
                <a:latin typeface="Lato" panose="020F0502020204030203" pitchFamily="34" charset="0"/>
              </a:rPr>
              <a:t>Mutaties </a:t>
            </a:r>
            <a:br>
              <a:rPr lang="nl-NL" sz="3000" dirty="0">
                <a:solidFill>
                  <a:schemeClr val="bg2"/>
                </a:solidFill>
                <a:latin typeface="Lato" panose="020F0502020204030203" pitchFamily="34" charset="0"/>
              </a:rPr>
            </a:br>
            <a:r>
              <a:rPr lang="nl-NL" dirty="0">
                <a:solidFill>
                  <a:schemeClr val="accent2"/>
                </a:solidFill>
                <a:latin typeface="Lato" panose="020F0502020204030203" pitchFamily="34" charset="0"/>
              </a:rPr>
              <a:t>(STP online, begeleiding via call</a:t>
            </a:r>
            <a:r>
              <a:rPr lang="nl-NL" dirty="0">
                <a:solidFill>
                  <a:srgbClr val="E7AA39"/>
                </a:solidFill>
                <a:latin typeface="Lato" panose="020F0502020204030203" pitchFamily="34" charset="0"/>
              </a:rPr>
              <a:t>)</a:t>
            </a:r>
            <a:endParaRPr lang="nl-NL" sz="3000" dirty="0">
              <a:solidFill>
                <a:srgbClr val="E7AA39"/>
              </a:solidFill>
              <a:latin typeface="Lato" panose="020F0502020204030203" pitchFamily="34" charset="0"/>
            </a:endParaRPr>
          </a:p>
        </p:txBody>
      </p:sp>
      <p:sp>
        <p:nvSpPr>
          <p:cNvPr id="9" name="Bent Arrow 36"/>
          <p:cNvSpPr/>
          <p:nvPr/>
        </p:nvSpPr>
        <p:spPr>
          <a:xfrm rot="10800000" flipH="1">
            <a:off x="1612102" y="2473929"/>
            <a:ext cx="792088" cy="712123"/>
          </a:xfrm>
          <a:prstGeom prst="bentArrow">
            <a:avLst>
              <a:gd name="adj1" fmla="val 35700"/>
              <a:gd name="adj2" fmla="val 33694"/>
              <a:gd name="adj3" fmla="val 42388"/>
              <a:gd name="adj4" fmla="val 4375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37"/>
          <p:cNvSpPr/>
          <p:nvPr/>
        </p:nvSpPr>
        <p:spPr>
          <a:xfrm rot="10800000" flipH="1">
            <a:off x="2991674" y="3365953"/>
            <a:ext cx="792088" cy="712123"/>
          </a:xfrm>
          <a:prstGeom prst="bentArrow">
            <a:avLst>
              <a:gd name="adj1" fmla="val 35700"/>
              <a:gd name="adj2" fmla="val 33694"/>
              <a:gd name="adj3" fmla="val 42388"/>
              <a:gd name="adj4" fmla="val 4375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ent Arrow 38"/>
          <p:cNvSpPr/>
          <p:nvPr/>
        </p:nvSpPr>
        <p:spPr>
          <a:xfrm rot="10800000" flipH="1">
            <a:off x="4394687" y="4257976"/>
            <a:ext cx="792088" cy="712123"/>
          </a:xfrm>
          <a:prstGeom prst="bentArrow">
            <a:avLst>
              <a:gd name="adj1" fmla="val 35700"/>
              <a:gd name="adj2" fmla="val 33694"/>
              <a:gd name="adj3" fmla="val 42388"/>
              <a:gd name="adj4" fmla="val 4375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ent Arrow 39"/>
          <p:cNvSpPr/>
          <p:nvPr/>
        </p:nvSpPr>
        <p:spPr>
          <a:xfrm rot="10800000" flipH="1">
            <a:off x="5797697" y="5150001"/>
            <a:ext cx="792088" cy="712123"/>
          </a:xfrm>
          <a:prstGeom prst="bentArrow">
            <a:avLst>
              <a:gd name="adj1" fmla="val 35700"/>
              <a:gd name="adj2" fmla="val 33694"/>
              <a:gd name="adj3" fmla="val 42388"/>
              <a:gd name="adj4" fmla="val 4375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4792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011726"/>
            <a:ext cx="12192000" cy="5454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076837" y="4355194"/>
            <a:ext cx="10348072" cy="485804"/>
            <a:chOff x="1076837" y="4262223"/>
            <a:chExt cx="10348072" cy="485804"/>
          </a:xfrm>
        </p:grpSpPr>
        <p:pic>
          <p:nvPicPr>
            <p:cNvPr id="47" name="Afbeelding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3699" y="4310355"/>
              <a:ext cx="1885181" cy="429041"/>
            </a:xfrm>
            <a:prstGeom prst="rect">
              <a:avLst/>
            </a:prstGeom>
          </p:spPr>
        </p:pic>
        <p:pic>
          <p:nvPicPr>
            <p:cNvPr id="49" name="Afbeelding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6837" y="4344126"/>
              <a:ext cx="1599621" cy="385623"/>
            </a:xfrm>
            <a:prstGeom prst="rect">
              <a:avLst/>
            </a:prstGeom>
          </p:spPr>
        </p:pic>
        <p:pic>
          <p:nvPicPr>
            <p:cNvPr id="52" name="Afbeelding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7031" y="4262223"/>
              <a:ext cx="1397878" cy="485804"/>
            </a:xfrm>
            <a:prstGeom prst="rect">
              <a:avLst/>
            </a:prstGeom>
          </p:spPr>
        </p:pic>
        <p:pic>
          <p:nvPicPr>
            <p:cNvPr id="66" name="Afbeelding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59230" y="4278855"/>
              <a:ext cx="1367453" cy="46054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076837" y="1147986"/>
            <a:ext cx="8625213" cy="2195950"/>
            <a:chOff x="1076837" y="1154914"/>
            <a:chExt cx="8625213" cy="2195950"/>
          </a:xfrm>
        </p:grpSpPr>
        <p:pic>
          <p:nvPicPr>
            <p:cNvPr id="38" name="Picture 4" descr="http://www.liveops.com/sites/default/files/uploads/logos/aegon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094" y="1275525"/>
              <a:ext cx="1360442" cy="415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2" descr="http://www.energievastgoed.nl/wp-content/uploads/2010/05/20091118130418_achmea1.gif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31" b="30052"/>
            <a:stretch/>
          </p:blipFill>
          <p:spPr bwMode="auto">
            <a:xfrm>
              <a:off x="4636301" y="1240704"/>
              <a:ext cx="1461461" cy="484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ttp://www.koruminteriors.com/sites/koruminteriors.drupalgardens.com/files/styles/media_gallery_thumbnail/public/ABN.jpg?itok=B8rTwdld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837" y="1154914"/>
              <a:ext cx="991838" cy="818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Afbeelding 5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96868" y="1180522"/>
              <a:ext cx="1205182" cy="554183"/>
            </a:xfrm>
            <a:prstGeom prst="rect">
              <a:avLst/>
            </a:prstGeom>
          </p:spPr>
        </p:pic>
        <p:pic>
          <p:nvPicPr>
            <p:cNvPr id="34" name="Afbeelding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63798" y="2831280"/>
              <a:ext cx="1203526" cy="519584"/>
            </a:xfrm>
            <a:prstGeom prst="rect">
              <a:avLst/>
            </a:prstGeom>
          </p:spPr>
        </p:pic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88007" y="1200147"/>
              <a:ext cx="1528962" cy="51493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957094" y="5161926"/>
            <a:ext cx="10467815" cy="609600"/>
            <a:chOff x="957094" y="5161926"/>
            <a:chExt cx="10467815" cy="609600"/>
          </a:xfrm>
        </p:grpSpPr>
        <p:pic>
          <p:nvPicPr>
            <p:cNvPr id="63" name="Afbeelding 5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75448" y="5228744"/>
              <a:ext cx="1202432" cy="475963"/>
            </a:xfrm>
            <a:prstGeom prst="rect">
              <a:avLst/>
            </a:prstGeom>
          </p:spPr>
        </p:pic>
        <p:pic>
          <p:nvPicPr>
            <p:cNvPr id="65" name="Afbeelding 5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11423" y="5244059"/>
              <a:ext cx="1994719" cy="426985"/>
            </a:xfrm>
            <a:prstGeom prst="rect">
              <a:avLst/>
            </a:prstGeom>
          </p:spPr>
        </p:pic>
        <p:pic>
          <p:nvPicPr>
            <p:cNvPr id="67" name="Afbeelding 5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57094" y="5161926"/>
              <a:ext cx="1838325" cy="609600"/>
            </a:xfrm>
            <a:prstGeom prst="rect">
              <a:avLst/>
            </a:prstGeom>
          </p:spPr>
        </p:pic>
        <p:pic>
          <p:nvPicPr>
            <p:cNvPr id="30" name="Afbeelding 5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224634" y="5238126"/>
              <a:ext cx="2200275" cy="4572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127868" y="2083451"/>
            <a:ext cx="9011913" cy="689610"/>
            <a:chOff x="1076837" y="2243556"/>
            <a:chExt cx="9011913" cy="689610"/>
          </a:xfrm>
        </p:grpSpPr>
        <p:pic>
          <p:nvPicPr>
            <p:cNvPr id="41" name="Picture 2" descr="http://www.fordhamfoundry.org/img/bnp-paribas-logo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170" y="2317988"/>
              <a:ext cx="1835045" cy="471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Afbeelding 4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76837" y="2264162"/>
              <a:ext cx="1583971" cy="517377"/>
            </a:xfrm>
            <a:prstGeom prst="rect">
              <a:avLst/>
            </a:prstGeom>
          </p:spPr>
        </p:pic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280242" y="2243556"/>
              <a:ext cx="808508" cy="689610"/>
            </a:xfrm>
            <a:prstGeom prst="rect">
              <a:avLst/>
            </a:prstGeom>
          </p:spPr>
        </p:pic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644712" y="2369416"/>
              <a:ext cx="2233168" cy="516717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300577" y="2264162"/>
              <a:ext cx="941773" cy="60644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483330" y="3286948"/>
            <a:ext cx="8941579" cy="747319"/>
            <a:chOff x="2483330" y="3163095"/>
            <a:chExt cx="8941579" cy="747319"/>
          </a:xfrm>
        </p:grpSpPr>
        <p:pic>
          <p:nvPicPr>
            <p:cNvPr id="40" name="Picture 24" descr="http://www.costar.co.uk/Global/rabobank.jp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08" b="17910"/>
            <a:stretch/>
          </p:blipFill>
          <p:spPr bwMode="auto">
            <a:xfrm>
              <a:off x="8196270" y="3163095"/>
              <a:ext cx="1588713" cy="689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6" descr="http://payload104.cargocollective.com/1/0/16194/4387606/KNAB.jp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6" t="19337" r="20550" b="20724"/>
            <a:stretch/>
          </p:blipFill>
          <p:spPr bwMode="auto">
            <a:xfrm>
              <a:off x="2483330" y="3228006"/>
              <a:ext cx="1256187" cy="682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Afbeelding 4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053407" y="3379133"/>
              <a:ext cx="1371502" cy="393733"/>
            </a:xfrm>
            <a:prstGeom prst="rect">
              <a:avLst/>
            </a:prstGeom>
          </p:spPr>
        </p:pic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014880" y="3384803"/>
              <a:ext cx="1912966" cy="463297"/>
            </a:xfrm>
            <a:prstGeom prst="rect">
              <a:avLst/>
            </a:prstGeom>
          </p:spPr>
        </p:pic>
        <p:pic>
          <p:nvPicPr>
            <p:cNvPr id="29" name="Afbeelding 28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007941" y="3334103"/>
              <a:ext cx="1738515" cy="510060"/>
            </a:xfrm>
            <a:prstGeom prst="rect">
              <a:avLst/>
            </a:prstGeom>
          </p:spPr>
        </p:pic>
      </p:grpSp>
      <p:sp>
        <p:nvSpPr>
          <p:cNvPr id="35" name="Parallelogram 34"/>
          <p:cNvSpPr/>
          <p:nvPr/>
        </p:nvSpPr>
        <p:spPr>
          <a:xfrm>
            <a:off x="-232012" y="709684"/>
            <a:ext cx="1011942" cy="636444"/>
          </a:xfrm>
          <a:prstGeom prst="parallelogram">
            <a:avLst>
              <a:gd name="adj" fmla="val 8607"/>
            </a:avLst>
          </a:prstGeom>
          <a:solidFill>
            <a:srgbClr val="E7A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491112" y="2167988"/>
            <a:ext cx="889300" cy="93490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70813" y="3480196"/>
            <a:ext cx="1460221" cy="5538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41" y="5159824"/>
            <a:ext cx="1677784" cy="520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42" y="5850485"/>
            <a:ext cx="1372029" cy="440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477" y="5678327"/>
            <a:ext cx="2013593" cy="6857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42" y="5671044"/>
            <a:ext cx="3159203" cy="675778"/>
          </a:xfrm>
          <a:prstGeom prst="rect">
            <a:avLst/>
          </a:prstGeom>
        </p:spPr>
      </p:pic>
      <p:pic>
        <p:nvPicPr>
          <p:cNvPr id="1026" name="Picture 4" descr="image010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78" y="5891919"/>
            <a:ext cx="2152045" cy="42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27" y="4270058"/>
            <a:ext cx="1646302" cy="5017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139633" y="5653612"/>
            <a:ext cx="1968378" cy="770235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781" y="1310094"/>
            <a:ext cx="1614488" cy="4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56012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3991600" y="2867229"/>
            <a:ext cx="820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2"/>
                </a:solidFill>
                <a:latin typeface="Lato Light" panose="020F0302020204030203" pitchFamily="34" charset="0"/>
                <a:ea typeface="+mj-ea"/>
                <a:cs typeface="+mj-cs"/>
              </a:defRPr>
            </a:lvl1pPr>
          </a:lstStyle>
          <a:p>
            <a:r>
              <a:rPr lang="nl-NL" sz="6600" dirty="0"/>
              <a:t>Onze oplossing </a:t>
            </a:r>
            <a:br>
              <a:rPr lang="nl-NL" sz="6600" dirty="0"/>
            </a:br>
            <a:r>
              <a:rPr lang="nl-NL" sz="6600" dirty="0"/>
              <a:t>in de praktijk</a:t>
            </a:r>
            <a:br>
              <a:rPr lang="nl-NL" dirty="0"/>
            </a:br>
            <a:r>
              <a:rPr lang="nl-NL" sz="3200" dirty="0">
                <a:latin typeface="Lato" panose="020F0502020204030203" pitchFamily="34" charset="0"/>
              </a:rPr>
              <a:t>Toepassingsmogelijkheden van het </a:t>
            </a:r>
          </a:p>
          <a:p>
            <a:r>
              <a:rPr lang="nl-NL" sz="3200" dirty="0">
                <a:latin typeface="Lato" panose="020F0502020204030203" pitchFamily="34" charset="0"/>
              </a:rPr>
              <a:t>Figlo Platform</a:t>
            </a:r>
            <a:endParaRPr lang="en-US" sz="3200" dirty="0">
              <a:latin typeface="Lato" panose="020F0502020204030203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511040" y="2030820"/>
            <a:ext cx="301855" cy="295585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/>
          <p:cNvSpPr txBox="1">
            <a:spLocks/>
          </p:cNvSpPr>
          <p:nvPr/>
        </p:nvSpPr>
        <p:spPr>
          <a:xfrm>
            <a:off x="1928581" y="2751479"/>
            <a:ext cx="1541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2"/>
                </a:solidFill>
                <a:latin typeface="Lato Light" panose="020F030202020403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latin typeface="Lato" panose="020F050202020403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04458886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Generieke</a:t>
            </a:r>
            <a:r>
              <a:rPr lang="en-US" dirty="0"/>
              <a:t> </a:t>
            </a:r>
            <a:r>
              <a:rPr lang="en-US" dirty="0" err="1"/>
              <a:t>applicaties</a:t>
            </a:r>
            <a:br>
              <a:rPr lang="en-US" dirty="0"/>
            </a:br>
            <a:r>
              <a:rPr lang="en-US" sz="2800" dirty="0"/>
              <a:t>Advisor, Hypotheken, Dashboard, Clients &amp; Insights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117" y="1690688"/>
            <a:ext cx="4541424" cy="2554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625" y="1500373"/>
            <a:ext cx="3345590" cy="2190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85" y="1690688"/>
            <a:ext cx="4220399" cy="235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877" y="2929346"/>
            <a:ext cx="4282748" cy="2371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arallelogram 6"/>
          <p:cNvSpPr/>
          <p:nvPr/>
        </p:nvSpPr>
        <p:spPr>
          <a:xfrm>
            <a:off x="-1836358" y="4727310"/>
            <a:ext cx="7851263" cy="2030541"/>
          </a:xfrm>
          <a:prstGeom prst="parallelogram">
            <a:avLst>
              <a:gd name="adj" fmla="val 8186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1828800" lvl="2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Lato Light" panose="020F0302020204030203" pitchFamily="34" charset="0"/>
              </a:rPr>
              <a:t>FACET</a:t>
            </a:r>
          </a:p>
          <a:p>
            <a:pPr marL="1828800" lvl="2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Lato Light" panose="020F0302020204030203" pitchFamily="34" charset="0"/>
              </a:rPr>
              <a:t>ABN AMRO</a:t>
            </a:r>
          </a:p>
          <a:p>
            <a:pPr marL="1828800" lvl="2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Lato Light" panose="020F0302020204030203" pitchFamily="34" charset="0"/>
              </a:rPr>
              <a:t>ABN AMRO </a:t>
            </a:r>
            <a:r>
              <a:rPr lang="en-US" sz="1400" dirty="0" err="1">
                <a:solidFill>
                  <a:schemeClr val="tx1"/>
                </a:solidFill>
                <a:latin typeface="Lato Light" panose="020F0302020204030203" pitchFamily="34" charset="0"/>
              </a:rPr>
              <a:t>MeesPierson</a:t>
            </a:r>
            <a:r>
              <a:rPr lang="en-US" sz="1400" dirty="0">
                <a:solidFill>
                  <a:schemeClr val="tx1"/>
                </a:solidFill>
                <a:latin typeface="Lato Light" panose="020F0302020204030203" pitchFamily="34" charset="0"/>
              </a:rPr>
              <a:t> </a:t>
            </a:r>
          </a:p>
          <a:p>
            <a:pPr marL="1828800" lvl="2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Lato Light" panose="020F0302020204030203" pitchFamily="34" charset="0"/>
              </a:rPr>
              <a:t>Aegon</a:t>
            </a:r>
          </a:p>
          <a:p>
            <a:pPr marL="1828800" lvl="2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Lato Light" panose="020F0302020204030203" pitchFamily="34" charset="0"/>
              </a:rPr>
              <a:t>BDO</a:t>
            </a:r>
          </a:p>
          <a:p>
            <a:pPr marL="1828800" lvl="2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Lato Light" panose="020F0302020204030203" pitchFamily="34" charset="0"/>
              </a:rPr>
              <a:t>CMIS</a:t>
            </a:r>
          </a:p>
          <a:p>
            <a:pPr marL="1828800" lvl="2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Lato Light" panose="020F0302020204030203" pitchFamily="34" charset="0"/>
              </a:rPr>
              <a:t>Hypotheek24</a:t>
            </a:r>
          </a:p>
          <a:p>
            <a:pPr marL="1828800" lvl="2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Lato Light" panose="020F0302020204030203" pitchFamily="34" charset="0"/>
              </a:rPr>
              <a:t>InsingerGilissen</a:t>
            </a:r>
            <a:endParaRPr lang="en-US" sz="1400" dirty="0">
              <a:solidFill>
                <a:schemeClr val="tx1"/>
              </a:solidFill>
              <a:latin typeface="Lato Light" panose="020F0302020204030203" pitchFamily="34" charset="0"/>
            </a:endParaRP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Lato Light" panose="020F0302020204030203" pitchFamily="34" charset="0"/>
              </a:rPr>
              <a:t>Knab</a:t>
            </a:r>
            <a:endParaRPr lang="en-US" sz="1400" dirty="0">
              <a:solidFill>
                <a:schemeClr val="tx1"/>
              </a:solidFill>
              <a:latin typeface="Lato Light" panose="020F0302020204030203" pitchFamily="34" charset="0"/>
            </a:endParaRP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Lato Light" panose="020F0302020204030203" pitchFamily="34" charset="0"/>
              </a:rPr>
              <a:t>MijnGeldzaken</a:t>
            </a:r>
            <a:endParaRPr lang="en-US" sz="1400" dirty="0">
              <a:solidFill>
                <a:schemeClr val="tx1"/>
              </a:solidFill>
              <a:latin typeface="Lato Light" panose="020F0302020204030203" pitchFamily="34" charset="0"/>
            </a:endParaRP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Lato Light" panose="020F0302020204030203" pitchFamily="34" charset="0"/>
              </a:rPr>
              <a:t>NN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Lato Light" panose="020F0302020204030203" pitchFamily="34" charset="0"/>
              </a:rPr>
              <a:t>SNS Bank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Lato Light" panose="020F0302020204030203" pitchFamily="34" charset="0"/>
              </a:rPr>
              <a:t>Triodos</a:t>
            </a:r>
            <a:r>
              <a:rPr lang="en-US" sz="1400" dirty="0">
                <a:solidFill>
                  <a:schemeClr val="tx1"/>
                </a:solidFill>
                <a:latin typeface="Lato Light" panose="020F0302020204030203" pitchFamily="34" charset="0"/>
              </a:rPr>
              <a:t> Bank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Lato Light" panose="020F0302020204030203" pitchFamily="34" charset="0"/>
              </a:rPr>
              <a:t>Van </a:t>
            </a:r>
            <a:r>
              <a:rPr lang="en-US" sz="1400" dirty="0" err="1">
                <a:solidFill>
                  <a:schemeClr val="tx1"/>
                </a:solidFill>
                <a:latin typeface="Lato Light" panose="020F0302020204030203" pitchFamily="34" charset="0"/>
              </a:rPr>
              <a:t>Lanschot</a:t>
            </a:r>
            <a:endParaRPr lang="en-US" sz="1400" dirty="0">
              <a:solidFill>
                <a:schemeClr val="tx1"/>
              </a:solidFill>
              <a:latin typeface="Lato Light" panose="020F0302020204030203" pitchFamily="34" charset="0"/>
            </a:endParaRP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Lato Light" panose="020F0302020204030203" pitchFamily="34" charset="0"/>
              </a:rPr>
              <a:t>Willis Towers Watson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Lato Light" panose="020F0302020204030203" pitchFamily="34" charset="0"/>
              </a:rPr>
              <a:t>Independer</a:t>
            </a:r>
            <a:endParaRPr lang="en-US" sz="1400" dirty="0">
              <a:solidFill>
                <a:schemeClr val="tx1"/>
              </a:solidFill>
              <a:latin typeface="Lato Light" panose="020F0302020204030203" pitchFamily="34" charset="0"/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"/>
          <a:stretch/>
        </p:blipFill>
        <p:spPr>
          <a:xfrm>
            <a:off x="8009113" y="4436004"/>
            <a:ext cx="3598855" cy="2205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9882292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Pensioen - </a:t>
            </a:r>
            <a:r>
              <a:rPr lang="en-US" dirty="0" err="1"/>
              <a:t>Inzicht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3561"/>
          <a:stretch/>
        </p:blipFill>
        <p:spPr bwMode="auto">
          <a:xfrm>
            <a:off x="5536506" y="238994"/>
            <a:ext cx="5940659" cy="3531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97" y="2932528"/>
            <a:ext cx="5333984" cy="375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827" y="1347871"/>
            <a:ext cx="4145648" cy="2901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arallelogram 6"/>
          <p:cNvSpPr/>
          <p:nvPr/>
        </p:nvSpPr>
        <p:spPr>
          <a:xfrm>
            <a:off x="-219681" y="4934881"/>
            <a:ext cx="5488367" cy="1623497"/>
          </a:xfrm>
          <a:prstGeom prst="parallelogram">
            <a:avLst>
              <a:gd name="adj" fmla="val 8186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Lato Light" panose="020F0302020204030203" pitchFamily="34" charset="0"/>
              </a:rPr>
              <a:t>Koppeling</a:t>
            </a:r>
            <a:r>
              <a:rPr lang="en-US" sz="1600" dirty="0">
                <a:solidFill>
                  <a:schemeClr val="tx1"/>
                </a:solidFill>
                <a:latin typeface="Lato Light" panose="020F0302020204030203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Lato Light" panose="020F0302020204030203" pitchFamily="34" charset="0"/>
              </a:rPr>
              <a:t>DigiD</a:t>
            </a:r>
            <a:r>
              <a:rPr lang="en-US" sz="1600" dirty="0">
                <a:solidFill>
                  <a:schemeClr val="tx1"/>
                </a:solidFill>
                <a:latin typeface="Lato Light" panose="020F0302020204030203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Lato Light" panose="020F0302020204030203" pitchFamily="34" charset="0"/>
              </a:rPr>
              <a:t>Pensioenregister</a:t>
            </a:r>
            <a:r>
              <a:rPr lang="en-US" sz="1600" dirty="0">
                <a:solidFill>
                  <a:schemeClr val="tx1"/>
                </a:solidFill>
                <a:latin typeface="Lato Light" panose="020F0302020204030203" pitchFamily="34" charset="0"/>
              </a:rPr>
              <a:t>, NIBUD </a:t>
            </a:r>
            <a:r>
              <a:rPr lang="en-US" sz="1600" dirty="0" err="1">
                <a:solidFill>
                  <a:schemeClr val="tx1"/>
                </a:solidFill>
                <a:latin typeface="Lato Light" panose="020F0302020204030203" pitchFamily="34" charset="0"/>
              </a:rPr>
              <a:t>en</a:t>
            </a:r>
            <a:r>
              <a:rPr lang="en-US" sz="1600" dirty="0">
                <a:solidFill>
                  <a:schemeClr val="tx1"/>
                </a:solidFill>
                <a:latin typeface="Lato Light" panose="020F0302020204030203" pitchFamily="34" charset="0"/>
              </a:rPr>
              <a:t> Lifetime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Lato Light" panose="020F0302020204030203" pitchFamily="34" charset="0"/>
              </a:rPr>
              <a:t>Op </a:t>
            </a:r>
            <a:r>
              <a:rPr lang="en-US" sz="1600" dirty="0" err="1">
                <a:solidFill>
                  <a:schemeClr val="tx1"/>
                </a:solidFill>
                <a:latin typeface="Lato Light" panose="020F0302020204030203" pitchFamily="34" charset="0"/>
              </a:rPr>
              <a:t>rekenregels</a:t>
            </a:r>
            <a:r>
              <a:rPr lang="en-US" sz="1600" dirty="0">
                <a:solidFill>
                  <a:schemeClr val="tx1"/>
                </a:solidFill>
                <a:latin typeface="Lato Light" panose="020F0302020204030203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Lato Light" panose="020F0302020204030203" pitchFamily="34" charset="0"/>
              </a:rPr>
              <a:t>Zwitserleven</a:t>
            </a:r>
            <a:endParaRPr lang="en-US" sz="1600" dirty="0">
              <a:solidFill>
                <a:schemeClr val="tx1"/>
              </a:solidFill>
              <a:latin typeface="Lato Light" panose="020F0302020204030203" pitchFamily="34" charset="0"/>
            </a:endParaRP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Lato Light" panose="020F0302020204030203" pitchFamily="34" charset="0"/>
              </a:rPr>
              <a:t>Bruto</a:t>
            </a:r>
            <a:r>
              <a:rPr lang="en-US" sz="1600" dirty="0">
                <a:solidFill>
                  <a:schemeClr val="tx1"/>
                </a:solidFill>
                <a:latin typeface="Lato Light" panose="020F0302020204030203" pitchFamily="34" charset="0"/>
              </a:rPr>
              <a:t> – </a:t>
            </a:r>
            <a:r>
              <a:rPr lang="en-US" sz="1600" dirty="0" err="1">
                <a:solidFill>
                  <a:schemeClr val="tx1"/>
                </a:solidFill>
                <a:latin typeface="Lato Light" panose="020F0302020204030203" pitchFamily="34" charset="0"/>
              </a:rPr>
              <a:t>netto</a:t>
            </a:r>
            <a:r>
              <a:rPr lang="en-US" sz="1600" dirty="0">
                <a:solidFill>
                  <a:schemeClr val="tx1"/>
                </a:solidFill>
                <a:latin typeface="Lato Light" panose="020F0302020204030203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Lato Light" panose="020F0302020204030203" pitchFamily="34" charset="0"/>
              </a:rPr>
              <a:t>en</a:t>
            </a:r>
            <a:r>
              <a:rPr lang="en-US" sz="1600" dirty="0">
                <a:solidFill>
                  <a:schemeClr val="tx1"/>
                </a:solidFill>
                <a:latin typeface="Lato Light" panose="020F0302020204030203" pitchFamily="34" charset="0"/>
              </a:rPr>
              <a:t> scenario’s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Lato Light" panose="020F0302020204030203" pitchFamily="34" charset="0"/>
              </a:rPr>
              <a:t>Eerste</a:t>
            </a:r>
            <a:r>
              <a:rPr lang="en-US" sz="1600" dirty="0">
                <a:solidFill>
                  <a:schemeClr val="tx1"/>
                </a:solidFill>
                <a:latin typeface="Lato Light" panose="020F0302020204030203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Lato Light" panose="020F0302020204030203" pitchFamily="34" charset="0"/>
              </a:rPr>
              <a:t>fase</a:t>
            </a:r>
            <a:r>
              <a:rPr lang="en-US" sz="1600" dirty="0">
                <a:solidFill>
                  <a:schemeClr val="tx1"/>
                </a:solidFill>
                <a:latin typeface="Lato Light" panose="020F0302020204030203" pitchFamily="34" charset="0"/>
              </a:rPr>
              <a:t> focus op </a:t>
            </a:r>
            <a:r>
              <a:rPr lang="en-US" sz="1600" dirty="0" err="1">
                <a:solidFill>
                  <a:schemeClr val="tx1"/>
                </a:solidFill>
                <a:latin typeface="Lato Light" panose="020F0302020204030203" pitchFamily="34" charset="0"/>
              </a:rPr>
              <a:t>inzicht</a:t>
            </a:r>
            <a:endParaRPr lang="en-US" sz="1600" dirty="0">
              <a:solidFill>
                <a:schemeClr val="tx1"/>
              </a:solidFill>
              <a:latin typeface="Lato Light" panose="020F0302020204030203" pitchFamily="34" charset="0"/>
            </a:endParaRP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Lato Light" panose="020F0302020204030203" pitchFamily="34" charset="0"/>
              </a:rPr>
              <a:t>Binnen</a:t>
            </a:r>
            <a:r>
              <a:rPr lang="en-US" sz="1600" dirty="0">
                <a:solidFill>
                  <a:schemeClr val="tx1"/>
                </a:solidFill>
                <a:latin typeface="Lato Light" panose="020F0302020204030203" pitchFamily="34" charset="0"/>
              </a:rPr>
              <a:t> 2 </a:t>
            </a:r>
            <a:r>
              <a:rPr lang="en-US" sz="1600" dirty="0" err="1">
                <a:solidFill>
                  <a:schemeClr val="tx1"/>
                </a:solidFill>
                <a:latin typeface="Lato Light" panose="020F0302020204030203" pitchFamily="34" charset="0"/>
              </a:rPr>
              <a:t>maanden</a:t>
            </a:r>
            <a:r>
              <a:rPr lang="en-US" sz="1600" dirty="0">
                <a:solidFill>
                  <a:schemeClr val="tx1"/>
                </a:solidFill>
                <a:latin typeface="Lato Light" panose="020F0302020204030203" pitchFamily="34" charset="0"/>
              </a:rPr>
              <a:t> live!</a:t>
            </a:r>
          </a:p>
        </p:txBody>
      </p:sp>
    </p:spTree>
    <p:extLst>
      <p:ext uri="{BB962C8B-B14F-4D97-AF65-F5344CB8AC3E}">
        <p14:creationId xmlns:p14="http://schemas.microsoft.com/office/powerpoint/2010/main" val="1068208305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/>
          <p:cNvSpPr/>
          <p:nvPr/>
        </p:nvSpPr>
        <p:spPr>
          <a:xfrm>
            <a:off x="-219681" y="4934881"/>
            <a:ext cx="5651652" cy="1623497"/>
          </a:xfrm>
          <a:prstGeom prst="parallelogram">
            <a:avLst>
              <a:gd name="adj" fmla="val 8186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739775" indent="-166688" fontAlgn="base">
              <a:spcBef>
                <a:spcPct val="0"/>
              </a:spcBef>
              <a:spcAft>
                <a:spcPct val="0"/>
              </a:spcAft>
            </a:pPr>
            <a:r>
              <a:rPr lang="nl-NL" sz="1600" b="1" dirty="0">
                <a:solidFill>
                  <a:schemeClr val="tx1"/>
                </a:solidFill>
                <a:latin typeface="Lato" panose="020F0502020204030203" pitchFamily="34" charset="0"/>
              </a:rPr>
              <a:t>Pensioen als ‘doel’ &amp; Aegon Nazorg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Lato Light" panose="020F0302020204030203" pitchFamily="34" charset="0"/>
              </a:rPr>
              <a:t>Onderdeel</a:t>
            </a:r>
            <a:r>
              <a:rPr lang="en-US" sz="1600" dirty="0">
                <a:solidFill>
                  <a:schemeClr val="tx1"/>
                </a:solidFill>
                <a:latin typeface="Lato Light" panose="020F0302020204030203" pitchFamily="34" charset="0"/>
              </a:rPr>
              <a:t> ‘MijnAegon’</a:t>
            </a:r>
            <a:endParaRPr lang="nl-NL" sz="1600" dirty="0">
              <a:solidFill>
                <a:schemeClr val="tx1"/>
              </a:solidFill>
              <a:latin typeface="Lato Light" panose="020F0302020204030203" pitchFamily="34" charset="0"/>
            </a:endParaRP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450.000 consumenten 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Koppeling met back office Aegon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15% meer producten verkocht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Besparing van 60-80mln</a:t>
            </a:r>
            <a:endParaRPr lang="en-US" sz="1600" dirty="0">
              <a:solidFill>
                <a:schemeClr val="tx1"/>
              </a:solidFill>
              <a:latin typeface="Lato Light" panose="020F0302020204030203" pitchFamily="34" charset="0"/>
            </a:endParaRPr>
          </a:p>
        </p:txBody>
      </p:sp>
      <p:pic>
        <p:nvPicPr>
          <p:cNvPr id="8" name="Afbeelding 4"/>
          <p:cNvPicPr>
            <a:picLocks noChangeAspect="1"/>
          </p:cNvPicPr>
          <p:nvPr/>
        </p:nvPicPr>
        <p:blipFill rotWithShape="1">
          <a:blip r:embed="rId3"/>
          <a:srcRect l="10265" r="12360" b="3357"/>
          <a:stretch/>
        </p:blipFill>
        <p:spPr>
          <a:xfrm>
            <a:off x="7632453" y="1559751"/>
            <a:ext cx="4233962" cy="2973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ep 8"/>
          <p:cNvGrpSpPr/>
          <p:nvPr/>
        </p:nvGrpSpPr>
        <p:grpSpPr>
          <a:xfrm>
            <a:off x="250261" y="1559751"/>
            <a:ext cx="3761949" cy="2973219"/>
            <a:chOff x="2670160" y="1433867"/>
            <a:chExt cx="5076564" cy="4012212"/>
          </a:xfrm>
        </p:grpSpPr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0160" y="1433867"/>
              <a:ext cx="5076564" cy="40122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hthoek 10"/>
            <p:cNvSpPr/>
            <p:nvPr/>
          </p:nvSpPr>
          <p:spPr>
            <a:xfrm>
              <a:off x="5341403" y="2302938"/>
              <a:ext cx="2220686" cy="409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2" name="Picture 1" descr="1_introductiescherm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5" y="71080"/>
            <a:ext cx="2833712" cy="2132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" descr="4_vraag_3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21" y="2344965"/>
            <a:ext cx="2843846" cy="2140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" descr="^546363CFAB2E962BFC6041CCA891E40948B7449C67EF980C48^pimgpsh_fullsize_distr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21" y="4626478"/>
            <a:ext cx="2843846" cy="1989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397422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Execution only + </a:t>
            </a:r>
            <a:r>
              <a:rPr lang="en-US" dirty="0" err="1"/>
              <a:t>mutaties</a:t>
            </a:r>
            <a:endParaRPr lang="en-US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563" y="574158"/>
            <a:ext cx="5198823" cy="3075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50" y="1788412"/>
            <a:ext cx="5239217" cy="2881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816" y="3747206"/>
            <a:ext cx="4106392" cy="2765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arallelogram 6"/>
          <p:cNvSpPr/>
          <p:nvPr/>
        </p:nvSpPr>
        <p:spPr>
          <a:xfrm>
            <a:off x="-219681" y="5220587"/>
            <a:ext cx="5238248" cy="1052086"/>
          </a:xfrm>
          <a:prstGeom prst="parallelogram">
            <a:avLst>
              <a:gd name="adj" fmla="val 8186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Pensioeninzicht vanaf jonge leeftijd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Cross- en upsell / lead generatie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Figlo als ecosysteem binnen Achmea</a:t>
            </a:r>
            <a:b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</a:b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(Pensioen, hypotheek, advies, …)</a:t>
            </a:r>
          </a:p>
        </p:txBody>
      </p:sp>
    </p:spTree>
    <p:extLst>
      <p:ext uri="{BB962C8B-B14F-4D97-AF65-F5344CB8AC3E}">
        <p14:creationId xmlns:p14="http://schemas.microsoft.com/office/powerpoint/2010/main" val="2918953938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Online </a:t>
            </a:r>
            <a:r>
              <a:rPr lang="en-US" dirty="0" err="1"/>
              <a:t>oriëntatie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r="19039"/>
          <a:stretch/>
        </p:blipFill>
        <p:spPr>
          <a:xfrm>
            <a:off x="6299886" y="1451791"/>
            <a:ext cx="5125995" cy="1229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arallelogram 10"/>
          <p:cNvSpPr/>
          <p:nvPr/>
        </p:nvSpPr>
        <p:spPr>
          <a:xfrm>
            <a:off x="-219681" y="5220587"/>
            <a:ext cx="5238248" cy="1052086"/>
          </a:xfrm>
          <a:prstGeom prst="parallelogram">
            <a:avLst>
              <a:gd name="adj" fmla="val 8186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Focus op oriëntatie aan de voorkant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Binnen 3 weken live!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93" y="1451791"/>
            <a:ext cx="4501533" cy="3125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084604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Online </a:t>
            </a:r>
            <a:r>
              <a:rPr lang="en-US" dirty="0" err="1"/>
              <a:t>oriëntatie</a:t>
            </a:r>
            <a:r>
              <a:rPr lang="en-US" dirty="0"/>
              <a:t> + </a:t>
            </a:r>
            <a:r>
              <a:rPr lang="en-US" dirty="0" err="1"/>
              <a:t>aanvraagstraat</a:t>
            </a:r>
            <a:r>
              <a:rPr lang="en-US" dirty="0"/>
              <a:t> + </a:t>
            </a:r>
            <a:r>
              <a:rPr lang="en-US" dirty="0" err="1"/>
              <a:t>advies</a:t>
            </a:r>
            <a:endParaRPr lang="en-US" dirty="0"/>
          </a:p>
        </p:txBody>
      </p:sp>
      <p:pic>
        <p:nvPicPr>
          <p:cNvPr id="7" name="Picture 1" descr="triodosfactfinding 2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0"/>
          <a:stretch/>
        </p:blipFill>
        <p:spPr>
          <a:xfrm>
            <a:off x="607097" y="1782232"/>
            <a:ext cx="6902632" cy="3996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81" y="1414980"/>
            <a:ext cx="2323010" cy="398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197" y="2028871"/>
            <a:ext cx="2330001" cy="3996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arallelogram 10"/>
          <p:cNvSpPr/>
          <p:nvPr/>
        </p:nvSpPr>
        <p:spPr>
          <a:xfrm>
            <a:off x="-219681" y="5220587"/>
            <a:ext cx="5238248" cy="1052086"/>
          </a:xfrm>
          <a:prstGeom prst="parallelogram">
            <a:avLst>
              <a:gd name="adj" fmla="val 8186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tx1"/>
                </a:solidFill>
                <a:latin typeface="Lato Light" panose="020F0302020204030203" pitchFamily="34" charset="0"/>
              </a:rPr>
              <a:t>Focus op self service aan de voorkant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tx1"/>
                </a:solidFill>
                <a:latin typeface="Lato Light" panose="020F0302020204030203" pitchFamily="34" charset="0"/>
              </a:rPr>
              <a:t>Kostenreductie advies 50%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tx1"/>
                </a:solidFill>
                <a:latin typeface="Lato Light" panose="020F0302020204030203" pitchFamily="34" charset="0"/>
              </a:rPr>
              <a:t>Binnen 3 maanden live!</a:t>
            </a:r>
            <a:endParaRPr lang="nl-NL" sz="1600" dirty="0">
              <a:solidFill>
                <a:schemeClr val="tx1"/>
              </a:solidFill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25395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Volledig</a:t>
            </a:r>
            <a:r>
              <a:rPr lang="en-US" dirty="0"/>
              <a:t> Execution Only</a:t>
            </a:r>
          </a:p>
        </p:txBody>
      </p:sp>
      <p:sp>
        <p:nvSpPr>
          <p:cNvPr id="11" name="Parallelogram 10"/>
          <p:cNvSpPr/>
          <p:nvPr/>
        </p:nvSpPr>
        <p:spPr>
          <a:xfrm>
            <a:off x="-219681" y="5427383"/>
            <a:ext cx="5238248" cy="1052086"/>
          </a:xfrm>
          <a:prstGeom prst="parallelogram">
            <a:avLst>
              <a:gd name="adj" fmla="val 8186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3E4B5B"/>
                </a:solidFill>
                <a:latin typeface="Lato Light" panose="020F0302020204030203" pitchFamily="34" charset="0"/>
              </a:rPr>
              <a:t>Volledig EO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3E4B5B"/>
                </a:solidFill>
                <a:latin typeface="Lato Light" panose="020F0302020204030203" pitchFamily="34" charset="0"/>
              </a:rPr>
              <a:t>Gericht op ‘starter’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3E4B5B"/>
                </a:solidFill>
                <a:latin typeface="Lato Light" panose="020F0302020204030203" pitchFamily="34" charset="0"/>
              </a:rPr>
              <a:t>Binnen 2 maanden live!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15" y="1509788"/>
            <a:ext cx="6492944" cy="3652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747" y="822291"/>
            <a:ext cx="4468693" cy="2513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7616" y="3480644"/>
            <a:ext cx="4473824" cy="286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0952069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/>
          <p:cNvSpPr/>
          <p:nvPr/>
        </p:nvSpPr>
        <p:spPr>
          <a:xfrm>
            <a:off x="558383" y="1700452"/>
            <a:ext cx="1136091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38"/>
              </a:spcBef>
              <a:spcAft>
                <a:spcPct val="0"/>
              </a:spcAft>
              <a:buSzPct val="25000"/>
            </a:pPr>
            <a:r>
              <a:rPr lang="nl-NL" altLang="nl-NL" sz="3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Sessie 1: Intern ondernemerschap  </a:t>
            </a:r>
          </a:p>
          <a:p>
            <a:pPr>
              <a:spcBef>
                <a:spcPts val="638"/>
              </a:spcBef>
              <a:spcAft>
                <a:spcPct val="0"/>
              </a:spcAft>
              <a:buSzPct val="25000"/>
            </a:pPr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Sessie 2: </a:t>
            </a:r>
            <a:r>
              <a:rPr lang="nl-NL" sz="3600" dirty="0">
                <a:solidFill>
                  <a:srgbClr val="FF0000"/>
                </a:solidFill>
              </a:rPr>
              <a:t>Op een efficiënte manier binnen de lijntjes kleuren </a:t>
            </a:r>
            <a:r>
              <a:rPr lang="nl-NL" altLang="nl-NL" sz="3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Sessie 3: Grenzeloze mogelijkheden via Internet; 14 oktober</a:t>
            </a:r>
          </a:p>
          <a:p>
            <a:pPr>
              <a:spcBef>
                <a:spcPts val="638"/>
              </a:spcBef>
              <a:spcAft>
                <a:spcPct val="0"/>
              </a:spcAft>
              <a:buSzPct val="25000"/>
            </a:pPr>
            <a:r>
              <a:rPr lang="nl-NL" altLang="nl-NL" sz="3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Sessie 4: De dag na morgen…; 19 november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E9548C6-1B01-42D4-8263-7B9A8F3AF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42232"/>
            <a:ext cx="2955766" cy="2715768"/>
          </a:xfrm>
          <a:prstGeom prst="rect">
            <a:avLst/>
          </a:prstGeom>
        </p:spPr>
      </p:pic>
      <p:sp>
        <p:nvSpPr>
          <p:cNvPr id="4" name="Shape 63"/>
          <p:cNvSpPr>
            <a:spLocks noChangeArrowheads="1"/>
          </p:cNvSpPr>
          <p:nvPr/>
        </p:nvSpPr>
        <p:spPr bwMode="auto">
          <a:xfrm>
            <a:off x="10674036" y="6165850"/>
            <a:ext cx="1107691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20813" y="301625"/>
            <a:ext cx="11360914" cy="985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6000" b="1" dirty="0"/>
              <a:t>2019: ondernemen zonder kaders!</a:t>
            </a:r>
          </a:p>
        </p:txBody>
      </p:sp>
      <p:pic>
        <p:nvPicPr>
          <p:cNvPr id="6" name="Afbeelding 5" descr="Logo_FACET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053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Volledig</a:t>
            </a:r>
            <a:r>
              <a:rPr lang="en-US" dirty="0"/>
              <a:t> Execution Only</a:t>
            </a:r>
          </a:p>
        </p:txBody>
      </p:sp>
      <p:sp>
        <p:nvSpPr>
          <p:cNvPr id="11" name="Parallelogram 10"/>
          <p:cNvSpPr/>
          <p:nvPr/>
        </p:nvSpPr>
        <p:spPr>
          <a:xfrm>
            <a:off x="-219681" y="5220587"/>
            <a:ext cx="5238248" cy="1052086"/>
          </a:xfrm>
          <a:prstGeom prst="parallelogram">
            <a:avLst>
              <a:gd name="adj" fmla="val 8186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Eerste EO in de markt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Hypotheek in 15 minuten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Rentekorting bij consument updates</a:t>
            </a:r>
          </a:p>
        </p:txBody>
      </p:sp>
      <p:pic>
        <p:nvPicPr>
          <p:cNvPr id="7" name="Afbeelding 12"/>
          <p:cNvPicPr>
            <a:picLocks noChangeAspect="1"/>
          </p:cNvPicPr>
          <p:nvPr/>
        </p:nvPicPr>
        <p:blipFill rotWithShape="1">
          <a:blip r:embed="rId3"/>
          <a:srcRect r="1284"/>
          <a:stretch/>
        </p:blipFill>
        <p:spPr>
          <a:xfrm>
            <a:off x="288243" y="1340768"/>
            <a:ext cx="7740860" cy="3830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633" y="2384884"/>
            <a:ext cx="4873902" cy="4337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378952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Volledig</a:t>
            </a:r>
            <a:r>
              <a:rPr lang="en-US" dirty="0"/>
              <a:t> Execution Only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r="18041" b="22282"/>
          <a:stretch/>
        </p:blipFill>
        <p:spPr>
          <a:xfrm>
            <a:off x="675503" y="1528119"/>
            <a:ext cx="5214552" cy="5329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arallelogram 10"/>
          <p:cNvSpPr/>
          <p:nvPr/>
        </p:nvSpPr>
        <p:spPr>
          <a:xfrm>
            <a:off x="-219681" y="5427383"/>
            <a:ext cx="5238248" cy="1052086"/>
          </a:xfrm>
          <a:prstGeom prst="parallelogram">
            <a:avLst>
              <a:gd name="adj" fmla="val 8186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3E4B5B"/>
                </a:solidFill>
                <a:latin typeface="Lato Light" panose="020F0302020204030203" pitchFamily="34" charset="0"/>
              </a:rPr>
              <a:t>Volledig EO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3E4B5B"/>
                </a:solidFill>
                <a:latin typeface="Lato Light" panose="020F0302020204030203" pitchFamily="34" charset="0"/>
              </a:rPr>
              <a:t>Gericht op ‘starter’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3E4B5B"/>
                </a:solidFill>
                <a:latin typeface="Lato Light" panose="020F0302020204030203" pitchFamily="34" charset="0"/>
              </a:rPr>
              <a:t>Binnen 2 maanden live!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721" y="1527889"/>
            <a:ext cx="5485243" cy="4062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057545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Inzicht</a:t>
            </a:r>
            <a:r>
              <a:rPr lang="en-US" dirty="0"/>
              <a:t>, </a:t>
            </a:r>
            <a:r>
              <a:rPr lang="en-US" dirty="0" err="1"/>
              <a:t>beheer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nazorg</a:t>
            </a:r>
            <a:endParaRPr lang="en-US" dirty="0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3"/>
          <a:srcRect l="10421" r="10402"/>
          <a:stretch/>
        </p:blipFill>
        <p:spPr>
          <a:xfrm>
            <a:off x="3018970" y="1478246"/>
            <a:ext cx="6784003" cy="4819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arallelogram 5"/>
          <p:cNvSpPr/>
          <p:nvPr/>
        </p:nvSpPr>
        <p:spPr>
          <a:xfrm>
            <a:off x="-219681" y="4934881"/>
            <a:ext cx="4313216" cy="1623497"/>
          </a:xfrm>
          <a:prstGeom prst="parallelogram">
            <a:avLst>
              <a:gd name="adj" fmla="val 8186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Digitalisering jaaropgave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45,000 consumenten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80% ingelogd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Verlaging risico portefeuille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NPS++</a:t>
            </a:r>
          </a:p>
        </p:txBody>
      </p:sp>
    </p:spTree>
    <p:extLst>
      <p:ext uri="{BB962C8B-B14F-4D97-AF65-F5344CB8AC3E}">
        <p14:creationId xmlns:p14="http://schemas.microsoft.com/office/powerpoint/2010/main" val="824509550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Dossier </a:t>
            </a:r>
            <a:r>
              <a:rPr lang="en-US" dirty="0" err="1"/>
              <a:t>completeren</a:t>
            </a:r>
            <a:r>
              <a:rPr lang="en-US" dirty="0"/>
              <a:t> /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afsluiten</a:t>
            </a:r>
            <a:endParaRPr lang="en-US" dirty="0"/>
          </a:p>
        </p:txBody>
      </p:sp>
      <p:pic>
        <p:nvPicPr>
          <p:cNvPr id="10" name="Afbeelding 17"/>
          <p:cNvPicPr/>
          <p:nvPr/>
        </p:nvPicPr>
        <p:blipFill rotWithShape="1">
          <a:blip r:embed="rId3"/>
          <a:srcRect l="20412" t="7160" r="19670" b="6669"/>
          <a:stretch/>
        </p:blipFill>
        <p:spPr>
          <a:xfrm>
            <a:off x="108223" y="1520788"/>
            <a:ext cx="5404350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Afbeelding 18"/>
          <p:cNvPicPr/>
          <p:nvPr/>
        </p:nvPicPr>
        <p:blipFill>
          <a:blip r:embed="rId4"/>
          <a:stretch>
            <a:fillRect/>
          </a:stretch>
        </p:blipFill>
        <p:spPr>
          <a:xfrm>
            <a:off x="5616835" y="1520788"/>
            <a:ext cx="6457950" cy="478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arallelogram 10"/>
          <p:cNvSpPr/>
          <p:nvPr/>
        </p:nvSpPr>
        <p:spPr>
          <a:xfrm>
            <a:off x="-219681" y="5220587"/>
            <a:ext cx="5238248" cy="1052086"/>
          </a:xfrm>
          <a:prstGeom prst="parallelogram">
            <a:avLst>
              <a:gd name="adj" fmla="val 8186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Focus op </a:t>
            </a:r>
            <a:r>
              <a:rPr lang="nl-NL" sz="1600" dirty="0" err="1">
                <a:solidFill>
                  <a:schemeClr val="tx1"/>
                </a:solidFill>
                <a:latin typeface="Lato Light" panose="020F0302020204030203" pitchFamily="34" charset="0"/>
              </a:rPr>
              <a:t>self</a:t>
            </a: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 service aan de voorkant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Hypotheek zonder advies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Lato Light" panose="020F0302020204030203" pitchFamily="34" charset="0"/>
              </a:rPr>
              <a:t>70% korting op reguliere fee</a:t>
            </a:r>
          </a:p>
        </p:txBody>
      </p:sp>
    </p:spTree>
    <p:extLst>
      <p:ext uri="{BB962C8B-B14F-4D97-AF65-F5344CB8AC3E}">
        <p14:creationId xmlns:p14="http://schemas.microsoft.com/office/powerpoint/2010/main" val="3069535932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669" y="399774"/>
            <a:ext cx="6139109" cy="2869595"/>
          </a:xfrm>
          <a:prstGeom prst="rect">
            <a:avLst/>
          </a:prstGeom>
        </p:spPr>
      </p:pic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Alles</a:t>
            </a:r>
            <a:r>
              <a:rPr lang="en-US" dirty="0"/>
              <a:t> in </a:t>
            </a:r>
            <a:r>
              <a:rPr lang="en-US" dirty="0" err="1"/>
              <a:t>één</a:t>
            </a:r>
            <a:endParaRPr lang="en-US" dirty="0"/>
          </a:p>
        </p:txBody>
      </p:sp>
      <p:pic>
        <p:nvPicPr>
          <p:cNvPr id="3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81" y="1432669"/>
            <a:ext cx="6271344" cy="5417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715" y="2054533"/>
            <a:ext cx="3726451" cy="320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56" y="4041128"/>
            <a:ext cx="2725199" cy="281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arallelogram 7"/>
          <p:cNvSpPr/>
          <p:nvPr/>
        </p:nvSpPr>
        <p:spPr>
          <a:xfrm>
            <a:off x="-404037" y="4253023"/>
            <a:ext cx="5089216" cy="2305356"/>
          </a:xfrm>
          <a:prstGeom prst="parallelogram">
            <a:avLst>
              <a:gd name="adj" fmla="val 8186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Lato Light" panose="020F0302020204030203" pitchFamily="34" charset="0"/>
              </a:rPr>
              <a:t>Alerting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Lato Light" panose="020F0302020204030203" pitchFamily="34" charset="0"/>
              </a:rPr>
              <a:t>Personal Finance Management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Lato Light" panose="020F0302020204030203" pitchFamily="34" charset="0"/>
              </a:rPr>
              <a:t>Inzicht + financieel plan+ advies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Lato Light" panose="020F0302020204030203" pitchFamily="34" charset="0"/>
              </a:rPr>
              <a:t>Data aggregatie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Lato Light" panose="020F0302020204030203" pitchFamily="34" charset="0"/>
              </a:rPr>
              <a:t>Figlo als ecosystem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Lato Light" panose="020F0302020204030203" pitchFamily="34" charset="0"/>
              </a:rPr>
              <a:t>Koppeling met Aegon PPI</a:t>
            </a:r>
          </a:p>
          <a:p>
            <a:pPr marL="9144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Lato Light" panose="020F0302020204030203" pitchFamily="34" charset="0"/>
              </a:rPr>
              <a:t>Customer journey:</a:t>
            </a:r>
            <a:br>
              <a:rPr lang="en-US" sz="1600">
                <a:solidFill>
                  <a:schemeClr val="tx1"/>
                </a:solidFill>
                <a:latin typeface="Lato Light" panose="020F0302020204030203" pitchFamily="34" charset="0"/>
              </a:rPr>
            </a:br>
            <a:r>
              <a:rPr lang="en-US" sz="1600">
                <a:solidFill>
                  <a:schemeClr val="tx1"/>
                </a:solidFill>
                <a:latin typeface="Lato Light" panose="020F0302020204030203" pitchFamily="34" charset="0"/>
              </a:rPr>
              <a:t>Eyeopen – Knab – Aegon Advies</a:t>
            </a:r>
            <a:endParaRPr lang="en-US" sz="1600" dirty="0" err="1">
              <a:solidFill>
                <a:schemeClr val="tx1"/>
              </a:solidFill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061021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Alerts,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configureren</a:t>
            </a:r>
            <a:endParaRPr lang="nl-NL" dirty="0"/>
          </a:p>
        </p:txBody>
      </p:sp>
      <p:grpSp>
        <p:nvGrpSpPr>
          <p:cNvPr id="8" name="Groep 7"/>
          <p:cNvGrpSpPr/>
          <p:nvPr/>
        </p:nvGrpSpPr>
        <p:grpSpPr>
          <a:xfrm>
            <a:off x="995205" y="1616547"/>
            <a:ext cx="2485751" cy="5093089"/>
            <a:chOff x="1201151" y="1690688"/>
            <a:chExt cx="2485751" cy="5093089"/>
          </a:xfrm>
        </p:grpSpPr>
        <p:pic>
          <p:nvPicPr>
            <p:cNvPr id="6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151" y="1690688"/>
              <a:ext cx="2485751" cy="5093089"/>
            </a:xfrm>
            <a:prstGeom prst="rect">
              <a:avLst/>
            </a:prstGeom>
          </p:spPr>
        </p:pic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8156" y="2328614"/>
              <a:ext cx="2159401" cy="3818940"/>
            </a:xfrm>
            <a:prstGeom prst="rect">
              <a:avLst/>
            </a:prstGeom>
          </p:spPr>
        </p:pic>
      </p:grpSp>
      <p:grpSp>
        <p:nvGrpSpPr>
          <p:cNvPr id="11" name="Groep 10"/>
          <p:cNvGrpSpPr/>
          <p:nvPr/>
        </p:nvGrpSpPr>
        <p:grpSpPr>
          <a:xfrm>
            <a:off x="3753608" y="1616547"/>
            <a:ext cx="2490673" cy="5103175"/>
            <a:chOff x="3753608" y="1616547"/>
            <a:chExt cx="2490673" cy="5103175"/>
          </a:xfrm>
        </p:grpSpPr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608" y="1616547"/>
              <a:ext cx="2490673" cy="5103175"/>
            </a:xfrm>
            <a:prstGeom prst="rect">
              <a:avLst/>
            </a:prstGeom>
          </p:spPr>
        </p:pic>
        <p:pic>
          <p:nvPicPr>
            <p:cNvPr id="10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453" y="2218339"/>
              <a:ext cx="2171872" cy="3855074"/>
            </a:xfrm>
            <a:prstGeom prst="rect">
              <a:avLst/>
            </a:prstGeom>
          </p:spPr>
        </p:pic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6805484" y="1690688"/>
            <a:ext cx="44416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30188" indent="-2270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kern="1200">
                <a:solidFill>
                  <a:schemeClr val="bg2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Lato Light" panose="020F03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Lato Light" panose="020F03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Lato Light" panose="020F03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Lato Light" panose="020F03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err="1">
                <a:solidFill>
                  <a:srgbClr val="3E4B5B"/>
                </a:solidFill>
              </a:rPr>
              <a:t>Uw</a:t>
            </a:r>
            <a:r>
              <a:rPr lang="en-US" b="0" dirty="0">
                <a:solidFill>
                  <a:srgbClr val="3E4B5B"/>
                </a:solidFill>
              </a:rPr>
              <a:t> </a:t>
            </a:r>
            <a:r>
              <a:rPr lang="en-US" b="0" dirty="0" err="1">
                <a:solidFill>
                  <a:srgbClr val="3E4B5B"/>
                </a:solidFill>
              </a:rPr>
              <a:t>pensioen</a:t>
            </a:r>
            <a:r>
              <a:rPr lang="en-US" b="0" dirty="0">
                <a:solidFill>
                  <a:srgbClr val="3E4B5B"/>
                </a:solidFill>
              </a:rPr>
              <a:t> is </a:t>
            </a:r>
            <a:r>
              <a:rPr lang="en-US" b="0" dirty="0" err="1">
                <a:solidFill>
                  <a:srgbClr val="3E4B5B"/>
                </a:solidFill>
              </a:rPr>
              <a:t>niet</a:t>
            </a:r>
            <a:r>
              <a:rPr lang="en-US" b="0" dirty="0">
                <a:solidFill>
                  <a:srgbClr val="3E4B5B"/>
                </a:solidFill>
              </a:rPr>
              <a:t> </a:t>
            </a:r>
            <a:r>
              <a:rPr lang="en-US" b="0" dirty="0" err="1">
                <a:solidFill>
                  <a:srgbClr val="3E4B5B"/>
                </a:solidFill>
              </a:rPr>
              <a:t>langer</a:t>
            </a:r>
            <a:r>
              <a:rPr lang="en-US" b="0" dirty="0">
                <a:solidFill>
                  <a:srgbClr val="3E4B5B"/>
                </a:solidFill>
              </a:rPr>
              <a:t> </a:t>
            </a:r>
            <a:r>
              <a:rPr lang="en-US" b="0" dirty="0" err="1">
                <a:solidFill>
                  <a:srgbClr val="3E4B5B"/>
                </a:solidFill>
              </a:rPr>
              <a:t>toereikend</a:t>
            </a:r>
            <a:r>
              <a:rPr lang="en-US" b="0" dirty="0">
                <a:solidFill>
                  <a:srgbClr val="3E4B5B"/>
                </a:solidFill>
              </a:rPr>
              <a:t>…</a:t>
            </a:r>
            <a:br>
              <a:rPr lang="en-US" b="0" dirty="0">
                <a:solidFill>
                  <a:srgbClr val="3E4B5B"/>
                </a:solidFill>
              </a:rPr>
            </a:br>
            <a:endParaRPr lang="en-US" b="0" dirty="0">
              <a:solidFill>
                <a:srgbClr val="3E4B5B"/>
              </a:solidFill>
            </a:endParaRPr>
          </a:p>
          <a:p>
            <a:r>
              <a:rPr lang="en-US" b="0" dirty="0" err="1">
                <a:solidFill>
                  <a:srgbClr val="3E4B5B"/>
                </a:solidFill>
              </a:rPr>
              <a:t>Uw</a:t>
            </a:r>
            <a:r>
              <a:rPr lang="en-US" b="0" dirty="0">
                <a:solidFill>
                  <a:srgbClr val="3E4B5B"/>
                </a:solidFill>
              </a:rPr>
              <a:t> </a:t>
            </a:r>
            <a:r>
              <a:rPr lang="en-US" b="0" dirty="0" err="1">
                <a:solidFill>
                  <a:srgbClr val="3E4B5B"/>
                </a:solidFill>
              </a:rPr>
              <a:t>hypotheekrente</a:t>
            </a:r>
            <a:r>
              <a:rPr lang="en-US" b="0" dirty="0">
                <a:solidFill>
                  <a:srgbClr val="3E4B5B"/>
                </a:solidFill>
              </a:rPr>
              <a:t> is </a:t>
            </a:r>
            <a:r>
              <a:rPr lang="en-US" b="0" dirty="0" err="1">
                <a:solidFill>
                  <a:srgbClr val="3E4B5B"/>
                </a:solidFill>
              </a:rPr>
              <a:t>relatief</a:t>
            </a:r>
            <a:r>
              <a:rPr lang="en-US" b="0" dirty="0">
                <a:solidFill>
                  <a:srgbClr val="3E4B5B"/>
                </a:solidFill>
              </a:rPr>
              <a:t> </a:t>
            </a:r>
            <a:r>
              <a:rPr lang="en-US" b="0" dirty="0" err="1">
                <a:solidFill>
                  <a:srgbClr val="3E4B5B"/>
                </a:solidFill>
              </a:rPr>
              <a:t>hoog</a:t>
            </a:r>
            <a:r>
              <a:rPr lang="en-US" b="0" dirty="0">
                <a:solidFill>
                  <a:srgbClr val="3E4B5B"/>
                </a:solidFill>
              </a:rPr>
              <a:t>. </a:t>
            </a:r>
            <a:r>
              <a:rPr lang="en-US" b="0" dirty="0" err="1">
                <a:solidFill>
                  <a:srgbClr val="3E4B5B"/>
                </a:solidFill>
              </a:rPr>
              <a:t>Oversluiten</a:t>
            </a:r>
            <a:r>
              <a:rPr lang="en-US" b="0" dirty="0">
                <a:solidFill>
                  <a:srgbClr val="3E4B5B"/>
                </a:solidFill>
              </a:rPr>
              <a:t> </a:t>
            </a:r>
            <a:r>
              <a:rPr lang="en-US" b="0" dirty="0" err="1">
                <a:solidFill>
                  <a:srgbClr val="3E4B5B"/>
                </a:solidFill>
              </a:rPr>
              <a:t>kan</a:t>
            </a:r>
            <a:r>
              <a:rPr lang="en-US" b="0" dirty="0">
                <a:solidFill>
                  <a:srgbClr val="3E4B5B"/>
                </a:solidFill>
              </a:rPr>
              <a:t> </a:t>
            </a:r>
            <a:r>
              <a:rPr lang="en-US" b="0" dirty="0" err="1">
                <a:solidFill>
                  <a:srgbClr val="3E4B5B"/>
                </a:solidFill>
              </a:rPr>
              <a:t>interessant</a:t>
            </a:r>
            <a:r>
              <a:rPr lang="en-US" b="0" dirty="0">
                <a:solidFill>
                  <a:srgbClr val="3E4B5B"/>
                </a:solidFill>
              </a:rPr>
              <a:t> </a:t>
            </a:r>
            <a:r>
              <a:rPr lang="en-US" b="0" dirty="0" err="1">
                <a:solidFill>
                  <a:srgbClr val="3E4B5B"/>
                </a:solidFill>
              </a:rPr>
              <a:t>zijn</a:t>
            </a:r>
            <a:r>
              <a:rPr lang="en-US" b="0" dirty="0">
                <a:solidFill>
                  <a:srgbClr val="3E4B5B"/>
                </a:solidFill>
              </a:rPr>
              <a:t>…</a:t>
            </a:r>
            <a:br>
              <a:rPr lang="en-US" b="0" dirty="0">
                <a:solidFill>
                  <a:srgbClr val="3E4B5B"/>
                </a:solidFill>
              </a:rPr>
            </a:br>
            <a:endParaRPr lang="en-US" b="0" dirty="0">
              <a:solidFill>
                <a:srgbClr val="3E4B5B"/>
              </a:solidFill>
            </a:endParaRPr>
          </a:p>
          <a:p>
            <a:r>
              <a:rPr lang="en-US" b="0" dirty="0" err="1">
                <a:solidFill>
                  <a:srgbClr val="3E4B5B"/>
                </a:solidFill>
              </a:rPr>
              <a:t>Uw</a:t>
            </a:r>
            <a:r>
              <a:rPr lang="en-US" b="0" dirty="0">
                <a:solidFill>
                  <a:srgbClr val="3E4B5B"/>
                </a:solidFill>
              </a:rPr>
              <a:t> </a:t>
            </a:r>
            <a:r>
              <a:rPr lang="en-US" b="0" dirty="0" err="1">
                <a:solidFill>
                  <a:srgbClr val="3E4B5B"/>
                </a:solidFill>
              </a:rPr>
              <a:t>hypotheekrente</a:t>
            </a:r>
            <a:r>
              <a:rPr lang="en-US" b="0" dirty="0">
                <a:solidFill>
                  <a:srgbClr val="3E4B5B"/>
                </a:solidFill>
              </a:rPr>
              <a:t> </a:t>
            </a:r>
            <a:r>
              <a:rPr lang="en-US" b="0" dirty="0" err="1">
                <a:solidFill>
                  <a:srgbClr val="3E4B5B"/>
                </a:solidFill>
              </a:rPr>
              <a:t>kan</a:t>
            </a:r>
            <a:r>
              <a:rPr lang="en-US" b="0" dirty="0">
                <a:solidFill>
                  <a:srgbClr val="3E4B5B"/>
                </a:solidFill>
              </a:rPr>
              <a:t> </a:t>
            </a:r>
            <a:r>
              <a:rPr lang="en-US" b="0" dirty="0" err="1">
                <a:solidFill>
                  <a:srgbClr val="3E4B5B"/>
                </a:solidFill>
              </a:rPr>
              <a:t>mogelijk</a:t>
            </a:r>
            <a:r>
              <a:rPr lang="en-US" b="0" dirty="0">
                <a:solidFill>
                  <a:srgbClr val="3E4B5B"/>
                </a:solidFill>
              </a:rPr>
              <a:t> </a:t>
            </a:r>
            <a:r>
              <a:rPr lang="en-US" b="0" dirty="0" err="1">
                <a:solidFill>
                  <a:srgbClr val="3E4B5B"/>
                </a:solidFill>
              </a:rPr>
              <a:t>omlaag</a:t>
            </a:r>
            <a:r>
              <a:rPr lang="en-US" b="0" dirty="0">
                <a:solidFill>
                  <a:srgbClr val="3E4B5B"/>
                </a:solidFill>
              </a:rPr>
              <a:t>. </a:t>
            </a:r>
            <a:r>
              <a:rPr lang="en-US" b="0" dirty="0" err="1">
                <a:solidFill>
                  <a:srgbClr val="3E4B5B"/>
                </a:solidFill>
              </a:rPr>
              <a:t>Bekijk</a:t>
            </a:r>
            <a:r>
              <a:rPr lang="en-US" b="0" dirty="0">
                <a:solidFill>
                  <a:srgbClr val="3E4B5B"/>
                </a:solidFill>
              </a:rPr>
              <a:t> </a:t>
            </a:r>
            <a:r>
              <a:rPr lang="en-US" b="0" dirty="0" err="1">
                <a:solidFill>
                  <a:srgbClr val="3E4B5B"/>
                </a:solidFill>
              </a:rPr>
              <a:t>hier</a:t>
            </a:r>
            <a:r>
              <a:rPr lang="en-US" b="0" dirty="0">
                <a:solidFill>
                  <a:srgbClr val="3E4B5B"/>
                </a:solidFill>
              </a:rPr>
              <a:t> </a:t>
            </a:r>
            <a:r>
              <a:rPr lang="en-US" b="0" dirty="0" err="1">
                <a:solidFill>
                  <a:srgbClr val="3E4B5B"/>
                </a:solidFill>
              </a:rPr>
              <a:t>uw</a:t>
            </a:r>
            <a:r>
              <a:rPr lang="en-US" b="0" dirty="0">
                <a:solidFill>
                  <a:srgbClr val="3E4B5B"/>
                </a:solidFill>
              </a:rPr>
              <a:t> </a:t>
            </a:r>
            <a:r>
              <a:rPr lang="en-US" b="0" dirty="0" err="1">
                <a:solidFill>
                  <a:srgbClr val="3E4B5B"/>
                </a:solidFill>
              </a:rPr>
              <a:t>persoonlijke</a:t>
            </a:r>
            <a:r>
              <a:rPr lang="en-US" b="0" dirty="0">
                <a:solidFill>
                  <a:srgbClr val="3E4B5B"/>
                </a:solidFill>
              </a:rPr>
              <a:t> </a:t>
            </a:r>
            <a:r>
              <a:rPr lang="en-US" b="0" dirty="0" err="1">
                <a:solidFill>
                  <a:srgbClr val="3E4B5B"/>
                </a:solidFill>
              </a:rPr>
              <a:t>voorstel</a:t>
            </a:r>
            <a:r>
              <a:rPr lang="en-US" b="0" dirty="0">
                <a:solidFill>
                  <a:srgbClr val="3E4B5B"/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159011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3991601" y="2867229"/>
            <a:ext cx="71194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2"/>
                </a:solidFill>
                <a:latin typeface="Lato Light" panose="020F0302020204030203" pitchFamily="34" charset="0"/>
                <a:ea typeface="+mj-ea"/>
                <a:cs typeface="+mj-cs"/>
              </a:defRPr>
            </a:lvl1pPr>
          </a:lstStyle>
          <a:p>
            <a:r>
              <a:rPr lang="en-US" sz="6600" dirty="0" err="1"/>
              <a:t>Vragen</a:t>
            </a:r>
            <a:r>
              <a:rPr lang="en-US" sz="6600" dirty="0"/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588971" y="2604978"/>
            <a:ext cx="165290" cy="16185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/>
          <p:cNvSpPr txBox="1">
            <a:spLocks/>
          </p:cNvSpPr>
          <p:nvPr/>
        </p:nvSpPr>
        <p:spPr>
          <a:xfrm>
            <a:off x="1928581" y="2751479"/>
            <a:ext cx="1541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2"/>
                </a:solidFill>
                <a:latin typeface="Lato Light" panose="020F030202020403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chemeClr val="accent2"/>
                </a:solidFill>
                <a:latin typeface="Lato" panose="020F0502020204030203" pitchFamily="34" charset="0"/>
              </a:rPr>
              <a:t>4 </a:t>
            </a:r>
            <a:endParaRPr lang="en-US" sz="115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198255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942" y="4109025"/>
            <a:ext cx="8101065" cy="1325563"/>
          </a:xfrm>
        </p:spPr>
        <p:txBody>
          <a:bodyPr/>
          <a:lstStyle/>
          <a:p>
            <a:r>
              <a:rPr lang="en-US" dirty="0">
                <a:latin typeface="Lato" panose="020F0502020204030203" pitchFamily="34" charset="0"/>
              </a:rPr>
              <a:t>Dank </a:t>
            </a:r>
            <a:r>
              <a:rPr lang="en-US" dirty="0" err="1">
                <a:latin typeface="Lato" panose="020F0502020204030203" pitchFamily="34" charset="0"/>
              </a:rPr>
              <a:t>voor</a:t>
            </a:r>
            <a:r>
              <a:rPr lang="en-US" dirty="0">
                <a:latin typeface="Lato" panose="020F0502020204030203" pitchFamily="34" charset="0"/>
              </a:rPr>
              <a:t> </a:t>
            </a:r>
            <a:r>
              <a:rPr lang="en-US" dirty="0" err="1">
                <a:latin typeface="Lato" panose="020F0502020204030203" pitchFamily="34" charset="0"/>
              </a:rPr>
              <a:t>uw</a:t>
            </a:r>
            <a:r>
              <a:rPr lang="en-US" dirty="0">
                <a:latin typeface="Lato" panose="020F0502020204030203" pitchFamily="34" charset="0"/>
              </a:rPr>
              <a:t> </a:t>
            </a:r>
            <a:r>
              <a:rPr lang="en-US" dirty="0" err="1">
                <a:latin typeface="Lato" panose="020F0502020204030203" pitchFamily="34" charset="0"/>
              </a:rPr>
              <a:t>aandacht</a:t>
            </a:r>
            <a:r>
              <a:rPr lang="en-US" dirty="0">
                <a:latin typeface="Lato" panose="020F0502020204030203" pitchFamily="34" charset="0"/>
              </a:rPr>
              <a:t>!</a:t>
            </a: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576943" y="5319259"/>
            <a:ext cx="66656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Lato Light" panose="020F0302020204030203" pitchFamily="34" charset="0"/>
                <a:ea typeface="+mj-ea"/>
                <a:cs typeface="+mj-cs"/>
              </a:defRPr>
            </a:lvl1pPr>
          </a:lstStyle>
          <a:p>
            <a:r>
              <a:rPr lang="en-US" sz="1600" b="1" dirty="0"/>
              <a:t>Contact:</a:t>
            </a:r>
          </a:p>
          <a:p>
            <a:r>
              <a:rPr lang="en-US" sz="1600" b="1" dirty="0"/>
              <a:t>Peter Dussel</a:t>
            </a:r>
          </a:p>
          <a:p>
            <a:r>
              <a:rPr lang="en-US" sz="1600" dirty="0" err="1"/>
              <a:t>peter.dussel@figlo.com</a:t>
            </a:r>
            <a:endParaRPr lang="en-US" sz="1600" dirty="0"/>
          </a:p>
          <a:p>
            <a:r>
              <a:rPr lang="en-US" sz="1600" dirty="0"/>
              <a:t>+31 6 533.63.233</a:t>
            </a:r>
          </a:p>
          <a:p>
            <a:r>
              <a:rPr lang="en-US" sz="1600" dirty="0"/>
              <a:t>www.figlo.com</a:t>
            </a:r>
          </a:p>
        </p:txBody>
      </p:sp>
    </p:spTree>
    <p:extLst>
      <p:ext uri="{BB962C8B-B14F-4D97-AF65-F5344CB8AC3E}">
        <p14:creationId xmlns:p14="http://schemas.microsoft.com/office/powerpoint/2010/main" val="1819281476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4" name="Shape 63"/>
          <p:cNvSpPr>
            <a:spLocks noChangeArrowheads="1"/>
          </p:cNvSpPr>
          <p:nvPr/>
        </p:nvSpPr>
        <p:spPr bwMode="auto">
          <a:xfrm>
            <a:off x="10674036" y="6165850"/>
            <a:ext cx="1107691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0" y="2771623"/>
            <a:ext cx="12584136" cy="985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8000" b="1" dirty="0"/>
              <a:t>FACET: Cor &amp; Thomas</a:t>
            </a:r>
          </a:p>
        </p:txBody>
      </p:sp>
      <p:sp>
        <p:nvSpPr>
          <p:cNvPr id="6" name="Rechthoek 5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 descr="Afbeeldingsresultaat voor binnen de lijntjes kleur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43" b="29100"/>
          <a:stretch/>
        </p:blipFill>
        <p:spPr bwMode="auto">
          <a:xfrm>
            <a:off x="0" y="-3432"/>
            <a:ext cx="12295036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409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bject 3"/>
          <p:cNvSpPr/>
          <p:nvPr/>
        </p:nvSpPr>
        <p:spPr>
          <a:xfrm>
            <a:off x="463295" y="207263"/>
            <a:ext cx="2578608" cy="789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6398" y="1120389"/>
            <a:ext cx="12558398" cy="5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99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/>
          <p:cNvSpPr/>
          <p:nvPr/>
        </p:nvSpPr>
        <p:spPr>
          <a:xfrm>
            <a:off x="937324" y="471984"/>
            <a:ext cx="11360914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38"/>
              </a:spcBef>
              <a:spcAft>
                <a:spcPct val="0"/>
              </a:spcAft>
              <a:buSzPct val="25000"/>
            </a:pPr>
            <a:r>
              <a:rPr lang="nl-NL" altLang="nl-NL" sz="6000" b="1" dirty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Agenda</a:t>
            </a:r>
          </a:p>
          <a:p>
            <a:pPr>
              <a:spcBef>
                <a:spcPts val="638"/>
              </a:spcBef>
              <a:spcAft>
                <a:spcPct val="0"/>
              </a:spcAft>
              <a:buSzPct val="25000"/>
            </a:pPr>
            <a:endParaRPr lang="nl-NL" altLang="nl-NL" sz="14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spcAft>
                <a:spcPct val="0"/>
              </a:spcAft>
              <a:buSzPct val="25000"/>
            </a:pPr>
            <a:r>
              <a:rPr lang="nl-NL" altLang="nl-NL" sz="3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17:00 uur: Opening FACET (Arnoud) </a:t>
            </a:r>
          </a:p>
          <a:p>
            <a:pPr>
              <a:spcBef>
                <a:spcPts val="638"/>
              </a:spcBef>
              <a:spcAft>
                <a:spcPct val="0"/>
              </a:spcAft>
              <a:buSzPct val="25000"/>
            </a:pPr>
            <a:r>
              <a:rPr lang="nl-NL" altLang="nl-NL" sz="3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17:15 uur: Presentatie </a:t>
            </a:r>
            <a:r>
              <a:rPr lang="nl-NL" altLang="nl-NL" sz="32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Figlo</a:t>
            </a:r>
            <a:r>
              <a:rPr lang="nl-NL" altLang="nl-NL" sz="3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(Peter)</a:t>
            </a:r>
          </a:p>
          <a:p>
            <a:pPr>
              <a:spcBef>
                <a:spcPts val="638"/>
              </a:spcBef>
              <a:spcAft>
                <a:spcPct val="0"/>
              </a:spcAft>
              <a:buSzPct val="25000"/>
            </a:pPr>
            <a:r>
              <a:rPr lang="nl-NL" altLang="nl-NL" sz="3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17:45 uur: Presentatie FACET (Cor &amp; Thomas) </a:t>
            </a:r>
          </a:p>
          <a:p>
            <a:pPr>
              <a:spcBef>
                <a:spcPts val="638"/>
              </a:spcBef>
              <a:spcAft>
                <a:spcPct val="0"/>
              </a:spcAft>
              <a:buSzPct val="25000"/>
            </a:pPr>
            <a:r>
              <a:rPr lang="nl-NL" altLang="nl-NL" sz="3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18:15 uur: Broodjes</a:t>
            </a:r>
          </a:p>
          <a:p>
            <a:pPr>
              <a:spcBef>
                <a:spcPts val="638"/>
              </a:spcBef>
              <a:spcAft>
                <a:spcPct val="0"/>
              </a:spcAft>
              <a:buSzPct val="25000"/>
            </a:pPr>
            <a:r>
              <a:rPr lang="nl-NL" altLang="nl-NL" sz="3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18:30 uur: Vervolg FACET (Cor &amp; Thomas)</a:t>
            </a:r>
          </a:p>
          <a:p>
            <a:pPr>
              <a:spcBef>
                <a:spcPts val="638"/>
              </a:spcBef>
              <a:spcAft>
                <a:spcPct val="0"/>
              </a:spcAft>
              <a:buSzPct val="25000"/>
            </a:pPr>
            <a:r>
              <a:rPr lang="nl-NL" altLang="nl-NL" sz="3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18:45 uur: Performance college (Frans)</a:t>
            </a:r>
          </a:p>
          <a:p>
            <a:pPr>
              <a:spcBef>
                <a:spcPts val="638"/>
              </a:spcBef>
              <a:spcAft>
                <a:spcPct val="0"/>
              </a:spcAft>
              <a:buSzPct val="25000"/>
            </a:pPr>
            <a:r>
              <a:rPr lang="nl-NL" altLang="nl-NL" sz="3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19:55 uur: Afsluiting FACET (Arnoud) </a:t>
            </a:r>
          </a:p>
          <a:p>
            <a:pPr>
              <a:spcBef>
                <a:spcPts val="638"/>
              </a:spcBef>
              <a:spcAft>
                <a:spcPct val="0"/>
              </a:spcAft>
              <a:buSzPct val="25000"/>
            </a:pPr>
            <a:r>
              <a:rPr lang="nl-NL" altLang="nl-NL" sz="3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20:00 uur: Borrel</a:t>
            </a:r>
          </a:p>
        </p:txBody>
      </p:sp>
      <p:sp>
        <p:nvSpPr>
          <p:cNvPr id="4" name="Shape 63"/>
          <p:cNvSpPr>
            <a:spLocks noChangeArrowheads="1"/>
          </p:cNvSpPr>
          <p:nvPr/>
        </p:nvSpPr>
        <p:spPr bwMode="auto">
          <a:xfrm>
            <a:off x="10674036" y="6165850"/>
            <a:ext cx="1107691" cy="3905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pic>
        <p:nvPicPr>
          <p:cNvPr id="5" name="Afbeelding 4" descr="Logo_FACET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0714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/>
          <p:cNvSpPr/>
          <p:nvPr/>
        </p:nvSpPr>
        <p:spPr>
          <a:xfrm>
            <a:off x="1293352" y="2295024"/>
            <a:ext cx="9190653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38"/>
              </a:spcBef>
              <a:spcAft>
                <a:spcPct val="0"/>
              </a:spcAft>
              <a:buSzPct val="25000"/>
            </a:pPr>
            <a:r>
              <a:rPr lang="nl-NL" altLang="nl-NL" sz="3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- Binnen en buiten de lijntjes kleuren met data</a:t>
            </a:r>
          </a:p>
          <a:p>
            <a:pPr>
              <a:spcBef>
                <a:spcPts val="638"/>
              </a:spcBef>
              <a:spcAft>
                <a:spcPct val="0"/>
              </a:spcAft>
              <a:buSzPct val="99000"/>
            </a:pPr>
            <a:r>
              <a:rPr lang="nl-NL" altLang="nl-NL" sz="3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- Containerbegrip data analyse</a:t>
            </a:r>
          </a:p>
          <a:p>
            <a:pPr>
              <a:spcBef>
                <a:spcPts val="638"/>
              </a:spcBef>
              <a:spcAft>
                <a:spcPct val="0"/>
              </a:spcAft>
              <a:buSzPct val="99000"/>
            </a:pPr>
            <a:r>
              <a:rPr lang="nl-NL" altLang="nl-NL" sz="3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- Praktijk toepassingen (container 1, 2 en 3)</a:t>
            </a:r>
          </a:p>
          <a:p>
            <a:pPr marL="571500" indent="-571500">
              <a:spcBef>
                <a:spcPts val="638"/>
              </a:spcBef>
              <a:spcAft>
                <a:spcPct val="0"/>
              </a:spcAft>
              <a:buSzPct val="99000"/>
              <a:buFont typeface="Wingdings" panose="05000000000000000000" pitchFamily="2" charset="2"/>
              <a:buChar char="§"/>
            </a:pPr>
            <a:endParaRPr lang="nl-NL" altLang="nl-NL" sz="36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293352" y="618101"/>
            <a:ext cx="10515600" cy="1082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000" b="1" dirty="0">
                <a:solidFill>
                  <a:srgbClr val="000000"/>
                </a:solidFill>
              </a:rPr>
              <a:t>Inhoud</a:t>
            </a:r>
          </a:p>
        </p:txBody>
      </p:sp>
      <p:pic>
        <p:nvPicPr>
          <p:cNvPr id="8" name="Afbeelding 7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411459" y="6065834"/>
            <a:ext cx="2007870" cy="59055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Shape 63"/>
          <p:cNvSpPr>
            <a:spLocks noChangeArrowheads="1"/>
          </p:cNvSpPr>
          <p:nvPr/>
        </p:nvSpPr>
        <p:spPr bwMode="auto">
          <a:xfrm>
            <a:off x="10723102" y="6065834"/>
            <a:ext cx="1085850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459" y="-84376"/>
            <a:ext cx="12415459" cy="70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43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615" y="2134994"/>
            <a:ext cx="3462828" cy="3932261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4981302" y="2645946"/>
            <a:ext cx="654013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0000"/>
                </a:solidFill>
              </a:rPr>
              <a:t>Financiële- en niet financiële data (ERP) met data-analyse (Lavastorm) en </a:t>
            </a:r>
            <a:r>
              <a:rPr lang="nl-NL" sz="2800" dirty="0" err="1">
                <a:solidFill>
                  <a:srgbClr val="000000"/>
                </a:solidFill>
              </a:rPr>
              <a:t>process</a:t>
            </a:r>
            <a:r>
              <a:rPr lang="nl-NL" sz="2800" dirty="0">
                <a:solidFill>
                  <a:srgbClr val="000000"/>
                </a:solidFill>
              </a:rPr>
              <a:t> </a:t>
            </a:r>
            <a:r>
              <a:rPr lang="nl-NL" sz="2800" dirty="0" err="1">
                <a:solidFill>
                  <a:srgbClr val="000000"/>
                </a:solidFill>
              </a:rPr>
              <a:t>mining</a:t>
            </a:r>
            <a:r>
              <a:rPr lang="nl-NL" sz="2800" dirty="0">
                <a:solidFill>
                  <a:srgbClr val="000000"/>
                </a:solidFill>
              </a:rPr>
              <a:t> (</a:t>
            </a:r>
            <a:r>
              <a:rPr lang="nl-NL" sz="2800" dirty="0" err="1">
                <a:solidFill>
                  <a:srgbClr val="000000"/>
                </a:solidFill>
              </a:rPr>
              <a:t>Perceptive</a:t>
            </a:r>
            <a:r>
              <a:rPr lang="nl-NL" sz="2800" dirty="0">
                <a:solidFill>
                  <a:srgbClr val="000000"/>
                </a:solidFill>
              </a:rPr>
              <a:t>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0000"/>
                </a:solidFill>
              </a:rPr>
              <a:t>Financiële data (Auditfile/grootboek) met ACL, IDEA, </a:t>
            </a:r>
            <a:r>
              <a:rPr lang="nl-NL" sz="2800" dirty="0" err="1">
                <a:solidFill>
                  <a:srgbClr val="000000"/>
                </a:solidFill>
              </a:rPr>
              <a:t>Refine</a:t>
            </a:r>
            <a:r>
              <a:rPr lang="nl-NL" sz="2800" dirty="0">
                <a:solidFill>
                  <a:srgbClr val="000000"/>
                </a:solidFill>
              </a:rPr>
              <a:t>, Lavastorm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0000"/>
                </a:solidFill>
              </a:rPr>
              <a:t>Financiële data (Auditfile/grootboek) met Excel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02" y="2908099"/>
            <a:ext cx="2085013" cy="2975106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1621-897E-438B-A0B2-8645CDDCCA13}" type="slidenum">
              <a:rPr lang="nl-NL" smtClean="0"/>
              <a:t>41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8049" y="6165848"/>
            <a:ext cx="1991557" cy="599242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Shape 63"/>
          <p:cNvSpPr>
            <a:spLocks noChangeArrowheads="1"/>
          </p:cNvSpPr>
          <p:nvPr/>
        </p:nvSpPr>
        <p:spPr bwMode="auto">
          <a:xfrm>
            <a:off x="10839008" y="6144103"/>
            <a:ext cx="1085850" cy="39052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12" name="Rechthoek 11"/>
          <p:cNvSpPr/>
          <p:nvPr/>
        </p:nvSpPr>
        <p:spPr>
          <a:xfrm>
            <a:off x="392538" y="515507"/>
            <a:ext cx="109656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6000" dirty="0">
                <a:solidFill>
                  <a:srgbClr val="000000"/>
                </a:solidFill>
              </a:rPr>
              <a:t>Container begrip data analyse</a:t>
            </a:r>
          </a:p>
        </p:txBody>
      </p:sp>
    </p:spTree>
    <p:extLst>
      <p:ext uri="{BB962C8B-B14F-4D97-AF65-F5344CB8AC3E}">
        <p14:creationId xmlns:p14="http://schemas.microsoft.com/office/powerpoint/2010/main" val="1289632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743" y="1101484"/>
            <a:ext cx="6466156" cy="4566148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202608" y="1179437"/>
            <a:ext cx="1488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 i="1" dirty="0"/>
              <a:t>klant</a:t>
            </a:r>
          </a:p>
        </p:txBody>
      </p:sp>
      <p:pic>
        <p:nvPicPr>
          <p:cNvPr id="5" name="Afbeelding 4" descr="Logo_FACET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8656350" y="6065834"/>
            <a:ext cx="2007870" cy="59055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291088" y="272496"/>
            <a:ext cx="7823039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dirty="0">
                <a:solidFill>
                  <a:srgbClr val="000000"/>
                </a:solidFill>
              </a:rPr>
              <a:t>Het draait steeds om de </a:t>
            </a:r>
          </a:p>
          <a:p>
            <a:r>
              <a:rPr lang="nl-NL" sz="5400" dirty="0"/>
              <a:t>					</a:t>
            </a:r>
            <a:endParaRPr lang="nl-NL" sz="5400" b="1" dirty="0"/>
          </a:p>
          <a:p>
            <a:endParaRPr lang="nl-NL" sz="5400" dirty="0"/>
          </a:p>
          <a:p>
            <a:endParaRPr lang="nl-NL" sz="5400" dirty="0"/>
          </a:p>
          <a:p>
            <a:endParaRPr lang="nl-NL" sz="5400" dirty="0"/>
          </a:p>
        </p:txBody>
      </p:sp>
      <p:sp>
        <p:nvSpPr>
          <p:cNvPr id="8" name="Shape 63"/>
          <p:cNvSpPr>
            <a:spLocks noChangeArrowheads="1"/>
          </p:cNvSpPr>
          <p:nvPr/>
        </p:nvSpPr>
        <p:spPr bwMode="auto">
          <a:xfrm>
            <a:off x="10781492" y="6068135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5590412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Afbeeldingsresultaat voor yuki software"/>
          <p:cNvSpPr>
            <a:spLocks noChangeAspect="1" noChangeArrowheads="1"/>
          </p:cNvSpPr>
          <p:nvPr/>
        </p:nvSpPr>
        <p:spPr bwMode="auto">
          <a:xfrm>
            <a:off x="155575" y="-144463"/>
            <a:ext cx="1104814" cy="110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953B7FC-B269-4DDA-95F1-6665D3978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8" y="828675"/>
            <a:ext cx="10568026" cy="5114925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C3DB46A-EA30-4F76-83E2-8F01260F0548}"/>
              </a:ext>
            </a:extLst>
          </p:cNvPr>
          <p:cNvSpPr/>
          <p:nvPr/>
        </p:nvSpPr>
        <p:spPr>
          <a:xfrm>
            <a:off x="882939" y="137091"/>
            <a:ext cx="10025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6000" dirty="0">
                <a:solidFill>
                  <a:srgbClr val="000000"/>
                </a:solidFill>
              </a:rPr>
              <a:t>Canvas business model</a:t>
            </a:r>
          </a:p>
        </p:txBody>
      </p:sp>
      <p:sp>
        <p:nvSpPr>
          <p:cNvPr id="7" name="Rechthoek 6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Shape 63"/>
          <p:cNvSpPr>
            <a:spLocks noChangeArrowheads="1"/>
          </p:cNvSpPr>
          <p:nvPr/>
        </p:nvSpPr>
        <p:spPr bwMode="auto">
          <a:xfrm>
            <a:off x="10833447" y="6165848"/>
            <a:ext cx="1085850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pic>
        <p:nvPicPr>
          <p:cNvPr id="10" name="Afbeelding 9" descr="Logo_FACET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8656350" y="6065834"/>
            <a:ext cx="200787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121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Afbeeldingsresultaat voor yuki software"/>
          <p:cNvSpPr>
            <a:spLocks noChangeAspect="1" noChangeArrowheads="1"/>
          </p:cNvSpPr>
          <p:nvPr/>
        </p:nvSpPr>
        <p:spPr bwMode="auto">
          <a:xfrm>
            <a:off x="155575" y="-144463"/>
            <a:ext cx="1104814" cy="110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8719324-74B2-4C1D-9488-A2801A59E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42" y="246925"/>
            <a:ext cx="8219013" cy="6220129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Logo_FACET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8656350" y="6065834"/>
            <a:ext cx="2007870" cy="590550"/>
          </a:xfrm>
          <a:prstGeom prst="rect">
            <a:avLst/>
          </a:prstGeom>
        </p:spPr>
      </p:pic>
      <p:sp>
        <p:nvSpPr>
          <p:cNvPr id="9" name="Shape 63"/>
          <p:cNvSpPr>
            <a:spLocks noChangeArrowheads="1"/>
          </p:cNvSpPr>
          <p:nvPr/>
        </p:nvSpPr>
        <p:spPr bwMode="auto">
          <a:xfrm>
            <a:off x="10833447" y="6165848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6050529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Afbeeldingsresultaat voor yuki software"/>
          <p:cNvSpPr>
            <a:spLocks noChangeAspect="1" noChangeArrowheads="1"/>
          </p:cNvSpPr>
          <p:nvPr/>
        </p:nvSpPr>
        <p:spPr bwMode="auto">
          <a:xfrm>
            <a:off x="155575" y="-144463"/>
            <a:ext cx="1104814" cy="110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B9E5702-EECF-4064-B7ED-21970CEEB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89" y="733759"/>
            <a:ext cx="9525000" cy="476250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Logo_FACET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8656350" y="6065834"/>
            <a:ext cx="2007870" cy="590550"/>
          </a:xfrm>
          <a:prstGeom prst="rect">
            <a:avLst/>
          </a:prstGeom>
        </p:spPr>
      </p:pic>
      <p:sp>
        <p:nvSpPr>
          <p:cNvPr id="9" name="Shape 63"/>
          <p:cNvSpPr>
            <a:spLocks noChangeArrowheads="1"/>
          </p:cNvSpPr>
          <p:nvPr/>
        </p:nvSpPr>
        <p:spPr bwMode="auto">
          <a:xfrm>
            <a:off x="10833447" y="6165848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5016822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2141989" y="5055344"/>
            <a:ext cx="79080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6600" dirty="0">
                <a:solidFill>
                  <a:srgbClr val="000000"/>
                </a:solidFill>
              </a:rPr>
              <a:t>Praktijktoepassingen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1621-897E-438B-A0B2-8645CDDCCA13}" type="slidenum">
              <a:rPr lang="nl-NL" smtClean="0"/>
              <a:t>46</a:t>
            </a:fld>
            <a:endParaRPr lang="nl-NL" dirty="0"/>
          </a:p>
        </p:txBody>
      </p:sp>
      <p:pic>
        <p:nvPicPr>
          <p:cNvPr id="6" name="Afbeelding 3">
            <a:extLst>
              <a:ext uri="{FF2B5EF4-FFF2-40B4-BE49-F238E27FC236}">
                <a16:creationId xmlns:a16="http://schemas.microsoft.com/office/drawing/2014/main" id="{CBB9C153-2C17-4469-86E6-73F7A7969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8625" cy="495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663" y="6163340"/>
            <a:ext cx="1991557" cy="599242"/>
          </a:xfrm>
          <a:prstGeom prst="rect">
            <a:avLst/>
          </a:prstGeom>
        </p:spPr>
      </p:pic>
      <p:sp>
        <p:nvSpPr>
          <p:cNvPr id="8" name="Shape 63"/>
          <p:cNvSpPr>
            <a:spLocks noChangeArrowheads="1"/>
          </p:cNvSpPr>
          <p:nvPr/>
        </p:nvSpPr>
        <p:spPr bwMode="auto">
          <a:xfrm>
            <a:off x="10833447" y="6165848"/>
            <a:ext cx="1085850" cy="3905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5484364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642995" y="4264617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Toegepast</a:t>
            </a:r>
            <a:r>
              <a:rPr lang="en-US" sz="6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bij</a:t>
            </a:r>
            <a:r>
              <a:rPr lang="en-US" sz="6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KFC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7BFA02F-C891-403A-889D-CC1927016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46" y="1384703"/>
            <a:ext cx="3529109" cy="195865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788" y="600819"/>
            <a:ext cx="3526424" cy="352642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866475"/>
            <a:ext cx="3553968" cy="995111"/>
          </a:xfrm>
          <a:prstGeom prst="rect">
            <a:avLst/>
          </a:prstGeom>
        </p:spPr>
      </p:pic>
      <p:pic>
        <p:nvPicPr>
          <p:cNvPr id="2" name="Afbeelding 1" descr="Logo_FACET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8656350" y="6165848"/>
            <a:ext cx="2007870" cy="590550"/>
          </a:xfrm>
          <a:prstGeom prst="rect">
            <a:avLst/>
          </a:prstGeom>
        </p:spPr>
      </p:pic>
      <p:sp>
        <p:nvSpPr>
          <p:cNvPr id="5" name="AutoShape 2" descr="Afbeeldingsresultaat voor yuki software"/>
          <p:cNvSpPr>
            <a:spLocks noChangeAspect="1" noChangeArrowheads="1"/>
          </p:cNvSpPr>
          <p:nvPr/>
        </p:nvSpPr>
        <p:spPr bwMode="auto">
          <a:xfrm>
            <a:off x="155575" y="-144463"/>
            <a:ext cx="1104814" cy="110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4B1DAFF-99E9-4CD7-A553-3DFB39BA29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31" y="407946"/>
            <a:ext cx="3906337" cy="3906337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Shape 63"/>
          <p:cNvSpPr>
            <a:spLocks noChangeArrowheads="1"/>
          </p:cNvSpPr>
          <p:nvPr/>
        </p:nvSpPr>
        <p:spPr bwMode="auto">
          <a:xfrm>
            <a:off x="10833447" y="6165848"/>
            <a:ext cx="1085850" cy="39052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057341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571737" y="6065834"/>
            <a:ext cx="2007870" cy="590550"/>
          </a:xfrm>
          <a:prstGeom prst="rect">
            <a:avLst/>
          </a:prstGeom>
        </p:spPr>
      </p:pic>
      <p:sp>
        <p:nvSpPr>
          <p:cNvPr id="5" name="AutoShape 2" descr="Afbeeldingsresultaat voor yuki software"/>
          <p:cNvSpPr>
            <a:spLocks noChangeAspect="1" noChangeArrowheads="1"/>
          </p:cNvSpPr>
          <p:nvPr/>
        </p:nvSpPr>
        <p:spPr bwMode="auto">
          <a:xfrm>
            <a:off x="155575" y="-144463"/>
            <a:ext cx="1104814" cy="110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39734"/>
            <a:ext cx="3890356" cy="2161309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203688" y="2061888"/>
            <a:ext cx="831197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24/7 bijgewerkt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Bankkoppeling inlezen en betalingen klaarzetten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Facturen via scan/PDF/UBL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Koppeling output kassa’s en </a:t>
            </a:r>
            <a:r>
              <a:rPr lang="nl-NL" altLang="nl-NL" sz="24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Nostradamus</a:t>
            </a:r>
            <a:endParaRPr lang="nl-NL" altLang="nl-NL" sz="24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Ondernemer in control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Tijdwinst ondernemer en FACET : meer tijd voor echt belangrijke zaken!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Overzichten geconsolideerd en per jaar/kwartaal/maand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Mail/chatfunctie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Workflow mogelijk </a:t>
            </a:r>
          </a:p>
        </p:txBody>
      </p:sp>
      <p:sp>
        <p:nvSpPr>
          <p:cNvPr id="6" name="Rechthoek 5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Shape 63"/>
          <p:cNvSpPr>
            <a:spLocks noChangeArrowheads="1"/>
          </p:cNvSpPr>
          <p:nvPr/>
        </p:nvSpPr>
        <p:spPr bwMode="auto">
          <a:xfrm>
            <a:off x="10843838" y="6065834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5135771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96" y="759937"/>
            <a:ext cx="4980942" cy="1394664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963822" y="2445546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Werktijden vastleggen middels vingerafdrukken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en-US" altLang="nl-NL" sz="24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Koppeling</a:t>
            </a:r>
            <a:r>
              <a:rPr lang="en-US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met </a:t>
            </a:r>
            <a:r>
              <a:rPr lang="en-US" altLang="nl-NL" sz="24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loonverwerking</a:t>
            </a:r>
            <a:endParaRPr lang="nl-NL" altLang="nl-NL" sz="24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Roosterplanning middels omzetverwachting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en-US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(Data </a:t>
            </a:r>
            <a:r>
              <a:rPr lang="en-US" altLang="nl-NL" sz="24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vorig</a:t>
            </a:r>
            <a:r>
              <a:rPr lang="en-US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nl-NL" sz="24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jaar</a:t>
            </a:r>
            <a:r>
              <a:rPr lang="en-US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+ </a:t>
            </a:r>
            <a:r>
              <a:rPr lang="en-US" altLang="nl-NL" sz="24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weeronline</a:t>
            </a:r>
            <a:r>
              <a:rPr lang="en-US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)</a:t>
            </a:r>
            <a:endParaRPr lang="nl-NL" altLang="nl-NL" sz="24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Loonkosten toewijzen aan filiaal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Doelstellingen m.b.t productiviteit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5" name="Afbeelding 4" descr="Logo_FACET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8656350" y="6065834"/>
            <a:ext cx="2007870" cy="59055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Shape 63"/>
          <p:cNvSpPr>
            <a:spLocks noChangeArrowheads="1"/>
          </p:cNvSpPr>
          <p:nvPr/>
        </p:nvSpPr>
        <p:spPr bwMode="auto">
          <a:xfrm>
            <a:off x="10843838" y="6065834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531880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685389" y="2079336"/>
            <a:ext cx="685841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r>
              <a:rPr lang="nl-NL" sz="3200" dirty="0">
                <a:solidFill>
                  <a:srgbClr val="000000"/>
                </a:solidFill>
              </a:rPr>
              <a:t>Wie ben je/van welk bedrijf ben je?</a:t>
            </a:r>
          </a:p>
          <a:p>
            <a:endParaRPr lang="nl-NL" dirty="0">
              <a:solidFill>
                <a:srgbClr val="000000"/>
              </a:solidFill>
            </a:endParaRPr>
          </a:p>
          <a:p>
            <a:br>
              <a:rPr lang="nl-NL" dirty="0">
                <a:solidFill>
                  <a:srgbClr val="000000"/>
                </a:solidFill>
              </a:rPr>
            </a:br>
            <a:r>
              <a:rPr lang="nl-NL" sz="3200" dirty="0">
                <a:solidFill>
                  <a:srgbClr val="000000"/>
                </a:solidFill>
              </a:rPr>
              <a:t>Kan je een voorbeeld geven waarbij je </a:t>
            </a:r>
          </a:p>
          <a:p>
            <a:r>
              <a:rPr lang="nl-NL" sz="3200" dirty="0">
                <a:solidFill>
                  <a:srgbClr val="000000"/>
                </a:solidFill>
              </a:rPr>
              <a:t>in 2019 buiten de lijntjes hebt gekleurd?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3" name="Afbeelding 2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4" name="Shape 63"/>
          <p:cNvSpPr>
            <a:spLocks noChangeArrowheads="1"/>
          </p:cNvSpPr>
          <p:nvPr/>
        </p:nvSpPr>
        <p:spPr bwMode="auto">
          <a:xfrm>
            <a:off x="10674036" y="6165850"/>
            <a:ext cx="1107691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033877" y="540327"/>
            <a:ext cx="11360914" cy="985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000" b="1" dirty="0"/>
              <a:t>Voorstellen</a:t>
            </a:r>
          </a:p>
        </p:txBody>
      </p:sp>
      <p:sp>
        <p:nvSpPr>
          <p:cNvPr id="6" name="Rechthoek 5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 descr="Afbeeldingsresultaat voor binnen de lijntjes kleur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926" y="756516"/>
            <a:ext cx="3479801" cy="463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428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Toegepast bij Rituals</a:t>
            </a:r>
          </a:p>
        </p:txBody>
      </p:sp>
      <p:pic>
        <p:nvPicPr>
          <p:cNvPr id="2" name="Afbeelding 1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385729" y="1800134"/>
            <a:ext cx="3433324" cy="101283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725" y="616905"/>
            <a:ext cx="3423916" cy="3423916"/>
          </a:xfrm>
          <a:prstGeom prst="rect">
            <a:avLst/>
          </a:prstGeom>
        </p:spPr>
      </p:pic>
      <p:sp>
        <p:nvSpPr>
          <p:cNvPr id="5" name="AutoShape 2" descr="Afbeeldingsresultaat voor yuki software"/>
          <p:cNvSpPr>
            <a:spLocks noChangeAspect="1" noChangeArrowheads="1"/>
          </p:cNvSpPr>
          <p:nvPr/>
        </p:nvSpPr>
        <p:spPr bwMode="auto">
          <a:xfrm>
            <a:off x="155575" y="-144463"/>
            <a:ext cx="1104814" cy="110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" y="675103"/>
            <a:ext cx="3425609" cy="3262892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Shape 63"/>
          <p:cNvSpPr>
            <a:spLocks noChangeArrowheads="1"/>
          </p:cNvSpPr>
          <p:nvPr/>
        </p:nvSpPr>
        <p:spPr bwMode="auto">
          <a:xfrm>
            <a:off x="10843838" y="6065834"/>
            <a:ext cx="1085850" cy="3905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pic>
        <p:nvPicPr>
          <p:cNvPr id="12" name="Afbeelding 11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656350" y="6065834"/>
            <a:ext cx="200787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625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656350" y="6119661"/>
            <a:ext cx="2007870" cy="5905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21" y="1553677"/>
            <a:ext cx="3479201" cy="3479201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269981" y="1247226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endParaRPr lang="nl-NL" altLang="nl-NL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Makkelijk deelbaar via de </a:t>
            </a:r>
            <a:r>
              <a:rPr lang="nl-NL" altLang="nl-NL" sz="24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cloud</a:t>
            </a: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(intern/extern)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1 op 1 koppeling met boekhoudpakketten, ook auditfile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Dashboarding (niet alleen financieel)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Begrotingen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(Investering)prognoses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Cash- en liquiditeitsmanagement</a:t>
            </a:r>
          </a:p>
        </p:txBody>
      </p:sp>
      <p:sp>
        <p:nvSpPr>
          <p:cNvPr id="6" name="Rechthoek 5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Shape 63"/>
          <p:cNvSpPr>
            <a:spLocks noChangeArrowheads="1"/>
          </p:cNvSpPr>
          <p:nvPr/>
        </p:nvSpPr>
        <p:spPr bwMode="auto">
          <a:xfrm>
            <a:off x="10823056" y="6119661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41595156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746159" y="6121945"/>
            <a:ext cx="2007870" cy="5905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2336" y="341268"/>
            <a:ext cx="1403560" cy="140356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Shape 63"/>
          <p:cNvSpPr>
            <a:spLocks noChangeArrowheads="1"/>
          </p:cNvSpPr>
          <p:nvPr/>
        </p:nvSpPr>
        <p:spPr bwMode="auto">
          <a:xfrm>
            <a:off x="10843838" y="6065834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B5DBA53-D6A9-4907-B7AA-E35930281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14" y="341268"/>
            <a:ext cx="8046422" cy="563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663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746159" y="6161084"/>
            <a:ext cx="2007870" cy="59055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1275549" y="224086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Vaststellen processtappen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Inzoomen op uitzonderingen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Doorlooptijd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Knelpunten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Nulmeting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Risico analyse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77" y="540327"/>
            <a:ext cx="8377749" cy="102982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Shape 63"/>
          <p:cNvSpPr>
            <a:spLocks noChangeArrowheads="1"/>
          </p:cNvSpPr>
          <p:nvPr/>
        </p:nvSpPr>
        <p:spPr bwMode="auto">
          <a:xfrm>
            <a:off x="10843838" y="6065834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977251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3972" y="100584"/>
            <a:ext cx="9998400" cy="1251720"/>
          </a:xfrm>
        </p:spPr>
        <p:txBody>
          <a:bodyPr>
            <a:normAutofit/>
          </a:bodyPr>
          <a:lstStyle/>
          <a:p>
            <a:r>
              <a:rPr lang="nl-NL" sz="3200" dirty="0"/>
              <a:t>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783506" y="1206614"/>
            <a:ext cx="2428571" cy="2888731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7" name="Rechthoek 6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2017-10-30_13-28-14">
            <a:hlinkClick r:id="" action="ppaction://media"/>
            <a:extLst>
              <a:ext uri="{FF2B5EF4-FFF2-40B4-BE49-F238E27FC236}">
                <a16:creationId xmlns:a16="http://schemas.microsoft.com/office/drawing/2014/main" id="{FDC87530-92A8-4E3A-B8AD-73EE16D24F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106" y="175098"/>
            <a:ext cx="9883303" cy="5671225"/>
          </a:xfrm>
          <a:prstGeom prst="rect">
            <a:avLst/>
          </a:prstGeom>
        </p:spPr>
      </p:pic>
      <p:sp>
        <p:nvSpPr>
          <p:cNvPr id="10" name="Shape 63"/>
          <p:cNvSpPr>
            <a:spLocks noChangeArrowheads="1"/>
          </p:cNvSpPr>
          <p:nvPr/>
        </p:nvSpPr>
        <p:spPr bwMode="auto">
          <a:xfrm>
            <a:off x="10724892" y="6205659"/>
            <a:ext cx="1085850" cy="3905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pic>
        <p:nvPicPr>
          <p:cNvPr id="11" name="Afbeelding 10" descr="Logo_FACET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8544502" y="6187163"/>
            <a:ext cx="200787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7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656350" y="6065834"/>
            <a:ext cx="2007870" cy="59055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770601" y="940119"/>
            <a:ext cx="4062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i="1" dirty="0"/>
              <a:t>Toegepast bij:</a:t>
            </a:r>
            <a:endParaRPr lang="nl-NL" sz="40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98" y="987483"/>
            <a:ext cx="4988121" cy="61315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93AE72F-9449-46FA-97D2-90C9CE953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62" y="2047009"/>
            <a:ext cx="6551914" cy="2910768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0" y="540327"/>
            <a:ext cx="800100" cy="982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Shape 63"/>
          <p:cNvSpPr>
            <a:spLocks noChangeArrowheads="1"/>
          </p:cNvSpPr>
          <p:nvPr/>
        </p:nvSpPr>
        <p:spPr bwMode="auto">
          <a:xfrm>
            <a:off x="10833447" y="6065834"/>
            <a:ext cx="1085850" cy="3905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9743857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656350" y="6161084"/>
            <a:ext cx="2007870" cy="59055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1244376" y="2289682"/>
            <a:ext cx="6096000" cy="377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38"/>
              </a:spcBef>
              <a:spcAft>
                <a:spcPct val="0"/>
              </a:spcAft>
              <a:buSzPct val="99000"/>
            </a:pPr>
            <a:r>
              <a:rPr lang="nl-NL" altLang="nl-NL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Bereikte resultaten: 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Afwijkende procedures zichtbaar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Doorlooptijd per complex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Doorlooptijd processtappen per medewerker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Optimaliseren processen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Verbeteringen inzichtelijk en meetbaar door periodieke run (</a:t>
            </a:r>
            <a:r>
              <a:rPr lang="nl-NL" altLang="nl-NL" sz="24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continuous</a:t>
            </a: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monitoring)</a:t>
            </a:r>
          </a:p>
          <a:p>
            <a:pPr>
              <a:spcBef>
                <a:spcPts val="638"/>
              </a:spcBef>
              <a:spcAft>
                <a:spcPct val="0"/>
              </a:spcAft>
              <a:buSzPct val="99000"/>
            </a:pPr>
            <a:endParaRPr lang="nl-NL" altLang="nl-NL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04" y="501785"/>
            <a:ext cx="9751318" cy="1198667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Shape 63"/>
          <p:cNvSpPr>
            <a:spLocks noChangeArrowheads="1"/>
          </p:cNvSpPr>
          <p:nvPr/>
        </p:nvSpPr>
        <p:spPr bwMode="auto">
          <a:xfrm>
            <a:off x="10771102" y="6165846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5222747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1621-897E-438B-A0B2-8645CDDCCA13}" type="slidenum">
              <a:rPr lang="nl-NL" smtClean="0"/>
              <a:t>57</a:t>
            </a:fld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663" y="6119913"/>
            <a:ext cx="1991557" cy="599242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800100" y="1655553"/>
            <a:ext cx="95903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0000"/>
                </a:solidFill>
              </a:rPr>
              <a:t>Algemeen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0000"/>
                </a:solidFill>
              </a:rPr>
              <a:t>Functiescheiding inkopen, voorraad, productie, verkopen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0000"/>
                </a:solidFill>
              </a:rPr>
              <a:t>3-way match inkopen en verkopen</a:t>
            </a:r>
          </a:p>
          <a:p>
            <a:pPr lvl="1"/>
            <a:endParaRPr lang="nl-NL" sz="2400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0000"/>
                </a:solidFill>
              </a:rPr>
              <a:t>Bouw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0000"/>
                </a:solidFill>
              </a:rPr>
              <a:t>Analyse aantal statuswijzigingen per </a:t>
            </a:r>
            <a:r>
              <a:rPr lang="nl-NL" sz="2400" dirty="0" err="1">
                <a:solidFill>
                  <a:srgbClr val="000000"/>
                </a:solidFill>
              </a:rPr>
              <a:t>werkbon</a:t>
            </a:r>
            <a:r>
              <a:rPr lang="nl-NL" sz="2400" dirty="0">
                <a:solidFill>
                  <a:srgbClr val="000000"/>
                </a:solidFill>
              </a:rPr>
              <a:t> (procesverbeteringen)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0000"/>
                </a:solidFill>
              </a:rPr>
              <a:t>Doorlooptijd werkbonnen en projecten per werksoort en afnemer </a:t>
            </a:r>
          </a:p>
          <a:p>
            <a:pPr lvl="1"/>
            <a:endParaRPr lang="nl-NL" sz="2400" b="1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0000"/>
                </a:solidFill>
              </a:rPr>
              <a:t>Dienstverlening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0000"/>
                </a:solidFill>
              </a:rPr>
              <a:t>Verband receptie, </a:t>
            </a:r>
            <a:r>
              <a:rPr lang="nl-NL" sz="2400" dirty="0" err="1">
                <a:solidFill>
                  <a:srgbClr val="000000"/>
                </a:solidFill>
              </a:rPr>
              <a:t>housekeeping</a:t>
            </a:r>
            <a:r>
              <a:rPr lang="nl-NL" sz="2400" dirty="0">
                <a:solidFill>
                  <a:srgbClr val="000000"/>
                </a:solidFill>
              </a:rPr>
              <a:t> en kamerverhuur (signaleren afwijkingen)</a:t>
            </a:r>
          </a:p>
        </p:txBody>
      </p:sp>
      <p:sp>
        <p:nvSpPr>
          <p:cNvPr id="8" name="Shape 63"/>
          <p:cNvSpPr>
            <a:spLocks noChangeArrowheads="1"/>
          </p:cNvSpPr>
          <p:nvPr/>
        </p:nvSpPr>
        <p:spPr bwMode="auto">
          <a:xfrm>
            <a:off x="10771102" y="6165846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12" name="Rechthoek 11"/>
          <p:cNvSpPr/>
          <p:nvPr/>
        </p:nvSpPr>
        <p:spPr>
          <a:xfrm>
            <a:off x="322118" y="393357"/>
            <a:ext cx="127281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5200" dirty="0">
                <a:solidFill>
                  <a:srgbClr val="000000"/>
                </a:solidFill>
              </a:rPr>
              <a:t>Enkele andere voorbeelden </a:t>
            </a:r>
            <a:r>
              <a:rPr lang="nl-NL" sz="5200" dirty="0" err="1">
                <a:solidFill>
                  <a:srgbClr val="000000"/>
                </a:solidFill>
              </a:rPr>
              <a:t>process</a:t>
            </a:r>
            <a:r>
              <a:rPr lang="nl-NL" sz="5200" dirty="0">
                <a:solidFill>
                  <a:srgbClr val="000000"/>
                </a:solidFill>
              </a:rPr>
              <a:t> </a:t>
            </a:r>
            <a:r>
              <a:rPr lang="nl-NL" sz="5200" dirty="0" err="1">
                <a:solidFill>
                  <a:srgbClr val="000000"/>
                </a:solidFill>
              </a:rPr>
              <a:t>mining</a:t>
            </a:r>
            <a:endParaRPr lang="nl-NL" sz="5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625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288" y="6255933"/>
            <a:ext cx="2041864" cy="581487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/>
          <p:cNvSpPr/>
          <p:nvPr/>
        </p:nvSpPr>
        <p:spPr>
          <a:xfrm>
            <a:off x="390616" y="408373"/>
            <a:ext cx="115078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000000"/>
                </a:solidFill>
              </a:rPr>
              <a:t>Praktijk van vandaag bij FACET (handelsonderneming)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16" y="1347940"/>
            <a:ext cx="9200588" cy="4387035"/>
          </a:xfrm>
          <a:prstGeom prst="rect">
            <a:avLst/>
          </a:prstGeom>
        </p:spPr>
      </p:pic>
      <p:sp>
        <p:nvSpPr>
          <p:cNvPr id="9" name="Shape 63"/>
          <p:cNvSpPr>
            <a:spLocks noChangeArrowheads="1"/>
          </p:cNvSpPr>
          <p:nvPr/>
        </p:nvSpPr>
        <p:spPr bwMode="auto">
          <a:xfrm>
            <a:off x="10812568" y="6255933"/>
            <a:ext cx="1085850" cy="3905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78FB5B0-368B-4D65-ABC8-9795D2A69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946" y="2489375"/>
            <a:ext cx="2442729" cy="7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126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602909" y="6188375"/>
            <a:ext cx="2007870" cy="59055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963821" y="2445546"/>
            <a:ext cx="88555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Vaststellen welke managementinformatie, </a:t>
            </a:r>
            <a:r>
              <a:rPr lang="nl-NL" altLang="nl-NL" sz="24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KPI’s</a:t>
            </a:r>
            <a:endParaRPr lang="nl-NL" altLang="nl-NL" sz="24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Benodigde databases in managementstudio opbouwen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Juiste tabellen in database lokaliseren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Bouwen formules en filters tussen data base naar gewenste modellen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Gewenste uitkomst?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Vervolgens managementinformatie en </a:t>
            </a:r>
            <a:r>
              <a:rPr lang="nl-NL" altLang="nl-NL" sz="24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KPI’s</a:t>
            </a: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in </a:t>
            </a:r>
            <a:r>
              <a:rPr lang="nl-NL" altLang="nl-NL" sz="24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QlikView</a:t>
            </a: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op locatie</a:t>
            </a:r>
          </a:p>
          <a:p>
            <a:pPr>
              <a:spcBef>
                <a:spcPts val="638"/>
              </a:spcBef>
              <a:spcAft>
                <a:spcPct val="0"/>
              </a:spcAft>
              <a:buSzPct val="99000"/>
            </a:pP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85" y="768928"/>
            <a:ext cx="4132825" cy="122126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71" y="741244"/>
            <a:ext cx="4013571" cy="1377793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Shape 63"/>
          <p:cNvSpPr>
            <a:spLocks noChangeArrowheads="1"/>
          </p:cNvSpPr>
          <p:nvPr/>
        </p:nvSpPr>
        <p:spPr bwMode="auto">
          <a:xfrm>
            <a:off x="10771102" y="6165846"/>
            <a:ext cx="1085850" cy="3905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383618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2421924" y="1416908"/>
            <a:ext cx="648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3" name="Afbeelding 2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4" name="Shape 63"/>
          <p:cNvSpPr>
            <a:spLocks noChangeArrowheads="1"/>
          </p:cNvSpPr>
          <p:nvPr/>
        </p:nvSpPr>
        <p:spPr bwMode="auto">
          <a:xfrm>
            <a:off x="10674036" y="6165850"/>
            <a:ext cx="1107691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0" y="2635546"/>
            <a:ext cx="12727299" cy="985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8000" b="1" dirty="0" err="1"/>
              <a:t>Figlo</a:t>
            </a:r>
            <a:r>
              <a:rPr lang="nl-NL" sz="8000" b="1" dirty="0"/>
              <a:t>: Peter </a:t>
            </a:r>
            <a:r>
              <a:rPr lang="nl-NL" sz="8000" b="1" dirty="0" err="1"/>
              <a:t>Dussel</a:t>
            </a:r>
            <a:endParaRPr lang="nl-NL" sz="8000" b="1" dirty="0"/>
          </a:p>
        </p:txBody>
      </p:sp>
      <p:sp>
        <p:nvSpPr>
          <p:cNvPr id="6" name="Rechthoek 5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 descr="Afbeeldingsresultaat voor binnen de lijntjes kleur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83" b="43762"/>
          <a:stretch/>
        </p:blipFill>
        <p:spPr bwMode="auto">
          <a:xfrm>
            <a:off x="0" y="0"/>
            <a:ext cx="12295036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963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718696" y="6065834"/>
            <a:ext cx="2007870" cy="59055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113696" y="1698611"/>
            <a:ext cx="4464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Toegepast bij :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5" y="2717799"/>
            <a:ext cx="4808808" cy="165078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B0A547F-70C9-4E97-B7B1-47E11D290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14" y="2717800"/>
            <a:ext cx="5946574" cy="1650784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2" y="1514799"/>
            <a:ext cx="3639585" cy="1075510"/>
          </a:xfrm>
          <a:prstGeom prst="rect">
            <a:avLst/>
          </a:prstGeom>
        </p:spPr>
      </p:pic>
      <p:sp>
        <p:nvSpPr>
          <p:cNvPr id="11" name="Shape 63"/>
          <p:cNvSpPr>
            <a:spLocks noChangeArrowheads="1"/>
          </p:cNvSpPr>
          <p:nvPr/>
        </p:nvSpPr>
        <p:spPr bwMode="auto">
          <a:xfrm>
            <a:off x="10771102" y="6165846"/>
            <a:ext cx="1085850" cy="39052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6455623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602909" y="6165846"/>
            <a:ext cx="2007870" cy="59055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1290559" y="2826392"/>
            <a:ext cx="885558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38"/>
              </a:spcBef>
              <a:spcAft>
                <a:spcPct val="0"/>
              </a:spcAft>
              <a:buSzPct val="99000"/>
            </a:pPr>
            <a:r>
              <a:rPr lang="nl-NL" altLang="nl-NL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Bereikte resultaten: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Inzicht in norm verbruik per soort/groep artikelen of in totaal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Afzetten werkelijke grondstofverbruik versus deegstukken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Afzetten deegstukken versus eindproduct 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Beoogde besparing € 200.000.</a:t>
            </a:r>
          </a:p>
          <a:p>
            <a:pPr marL="285750" indent="-285750">
              <a:spcBef>
                <a:spcPts val="638"/>
              </a:spcBef>
              <a:spcAft>
                <a:spcPct val="0"/>
              </a:spcAft>
              <a:buSzPct val="99000"/>
              <a:buFont typeface="Arial" panose="020B0604020202020204" pitchFamily="34" charset="0"/>
              <a:buChar char="•"/>
            </a:pPr>
            <a:endParaRPr lang="nl-NL" altLang="nl-NL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>
              <a:spcBef>
                <a:spcPts val="638"/>
              </a:spcBef>
              <a:spcAft>
                <a:spcPct val="0"/>
              </a:spcAft>
              <a:buSzPct val="99000"/>
            </a:pP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59" y="612188"/>
            <a:ext cx="4306586" cy="127261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19" y="363909"/>
            <a:ext cx="4407318" cy="1512960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Shape 63"/>
          <p:cNvSpPr>
            <a:spLocks noChangeArrowheads="1"/>
          </p:cNvSpPr>
          <p:nvPr/>
        </p:nvSpPr>
        <p:spPr bwMode="auto">
          <a:xfrm>
            <a:off x="10771102" y="6165846"/>
            <a:ext cx="1085850" cy="3905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7315306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/>
        </p:nvSpPr>
        <p:spPr>
          <a:xfrm>
            <a:off x="820882" y="310596"/>
            <a:ext cx="10435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000000"/>
                </a:solidFill>
              </a:rPr>
              <a:t>Enkele andere voorbeelden data-analyse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1621-897E-438B-A0B2-8645CDDCCA13}" type="slidenum">
              <a:rPr lang="nl-NL" smtClean="0"/>
              <a:t>62</a:t>
            </a:fld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734" y="6235007"/>
            <a:ext cx="1991557" cy="599242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0" y="540327"/>
            <a:ext cx="820882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702917" y="1018482"/>
            <a:ext cx="959037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000000"/>
                </a:solidFill>
              </a:rPr>
              <a:t>Algemeen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Functiescheiding inkopen, voorraad, productie, verkopen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Wijziging in bankrekeningnummers (mogelijke fraudesignalen)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3-way match inkopen en verkopen</a:t>
            </a:r>
          </a:p>
          <a:p>
            <a:pPr lvl="1"/>
            <a:endParaRPr lang="nl-NL" sz="2000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000000"/>
                </a:solidFill>
              </a:rPr>
              <a:t>Transport en logistiek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Containerbeweging (laad- en losbewegingen op zee!)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Werkelijke kilometers tachograaf versus gefactureerde kilometers</a:t>
            </a:r>
          </a:p>
          <a:p>
            <a:pPr lvl="1"/>
            <a:endParaRPr lang="nl-NL" sz="2000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000000"/>
                </a:solidFill>
              </a:rPr>
              <a:t>Handel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Geld-goederenbeweging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Ouderdomsanalyse voorraad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Palletbeweging</a:t>
            </a:r>
          </a:p>
          <a:p>
            <a:pPr lvl="1"/>
            <a:endParaRPr lang="nl-NL" sz="2000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000000"/>
                </a:solidFill>
              </a:rPr>
              <a:t>Productie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Analyse wijziging stamgegevens recepturen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Verspillingenanalyse door normverbruik versus werkelijk verbruik</a:t>
            </a:r>
          </a:p>
        </p:txBody>
      </p:sp>
      <p:sp>
        <p:nvSpPr>
          <p:cNvPr id="8" name="Shape 63"/>
          <p:cNvSpPr>
            <a:spLocks noChangeArrowheads="1"/>
          </p:cNvSpPr>
          <p:nvPr/>
        </p:nvSpPr>
        <p:spPr bwMode="auto">
          <a:xfrm>
            <a:off x="10955892" y="6235007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9989271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47" y="1101484"/>
            <a:ext cx="6466156" cy="4566148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691861" y="1187675"/>
            <a:ext cx="1488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 i="1" dirty="0"/>
              <a:t>klant</a:t>
            </a:r>
          </a:p>
        </p:txBody>
      </p:sp>
      <p:pic>
        <p:nvPicPr>
          <p:cNvPr id="5" name="Afbeelding 4" descr="Logo_FACET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8656350" y="6128608"/>
            <a:ext cx="2007870" cy="59055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289249" y="345233"/>
            <a:ext cx="706052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dirty="0">
                <a:solidFill>
                  <a:srgbClr val="000000"/>
                </a:solidFill>
              </a:rPr>
              <a:t>Het draait steeds om de </a:t>
            </a:r>
          </a:p>
          <a:p>
            <a:r>
              <a:rPr lang="nl-NL" sz="5400" dirty="0"/>
              <a:t>					</a:t>
            </a:r>
            <a:endParaRPr lang="nl-NL" sz="5400" b="1" dirty="0"/>
          </a:p>
          <a:p>
            <a:endParaRPr lang="nl-NL" sz="5400" dirty="0"/>
          </a:p>
          <a:p>
            <a:endParaRPr lang="nl-NL" sz="5400" dirty="0"/>
          </a:p>
          <a:p>
            <a:endParaRPr lang="nl-NL" sz="5400" dirty="0"/>
          </a:p>
        </p:txBody>
      </p:sp>
      <p:sp>
        <p:nvSpPr>
          <p:cNvPr id="8" name="Shape 63"/>
          <p:cNvSpPr>
            <a:spLocks noChangeArrowheads="1"/>
          </p:cNvSpPr>
          <p:nvPr/>
        </p:nvSpPr>
        <p:spPr bwMode="auto">
          <a:xfrm>
            <a:off x="10771102" y="6165846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713471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10664220" y="5781047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550327" y="6065834"/>
            <a:ext cx="2007870" cy="5905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749" y="296021"/>
            <a:ext cx="5727555" cy="626035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Shape 63"/>
          <p:cNvSpPr>
            <a:spLocks noChangeArrowheads="1"/>
          </p:cNvSpPr>
          <p:nvPr/>
        </p:nvSpPr>
        <p:spPr bwMode="auto">
          <a:xfrm>
            <a:off x="10771102" y="6165846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8897974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4" name="Shape 63"/>
          <p:cNvSpPr>
            <a:spLocks noChangeArrowheads="1"/>
          </p:cNvSpPr>
          <p:nvPr/>
        </p:nvSpPr>
        <p:spPr bwMode="auto">
          <a:xfrm>
            <a:off x="10674036" y="6165850"/>
            <a:ext cx="1107691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0" y="2645575"/>
            <a:ext cx="12192000" cy="985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8000" b="1" dirty="0"/>
              <a:t>Frans van Rooij</a:t>
            </a:r>
          </a:p>
        </p:txBody>
      </p:sp>
      <p:sp>
        <p:nvSpPr>
          <p:cNvPr id="6" name="Rechthoek 5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 descr="Afbeeldingsresultaat voor binnen de lijntjes kleur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71" b="11466"/>
          <a:stretch/>
        </p:blipFill>
        <p:spPr bwMode="auto">
          <a:xfrm>
            <a:off x="0" y="0"/>
            <a:ext cx="12295036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791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Afbeelding 3" descr="Be differ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993931" y="734399"/>
            <a:ext cx="8119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5400" dirty="0">
                <a:solidFill>
                  <a:schemeClr val="bg1"/>
                </a:solidFill>
              </a:rPr>
              <a:t>“It’s more </a:t>
            </a:r>
            <a:r>
              <a:rPr lang="nl-NL" sz="5400" dirty="0" err="1">
                <a:solidFill>
                  <a:schemeClr val="bg1"/>
                </a:solidFill>
              </a:rPr>
              <a:t>fun</a:t>
            </a:r>
            <a:r>
              <a:rPr lang="nl-NL" sz="5400" dirty="0">
                <a:solidFill>
                  <a:schemeClr val="bg1"/>
                </a:solidFill>
              </a:rPr>
              <a:t> </a:t>
            </a:r>
            <a:r>
              <a:rPr lang="nl-NL" sz="5400" dirty="0" err="1">
                <a:solidFill>
                  <a:schemeClr val="bg1"/>
                </a:solidFill>
              </a:rPr>
              <a:t>to</a:t>
            </a:r>
            <a:r>
              <a:rPr lang="nl-NL" sz="5400" dirty="0">
                <a:solidFill>
                  <a:schemeClr val="bg1"/>
                </a:solidFill>
              </a:rPr>
              <a:t> </a:t>
            </a:r>
            <a:r>
              <a:rPr lang="nl-NL" sz="5400" dirty="0" err="1">
                <a:solidFill>
                  <a:schemeClr val="bg1"/>
                </a:solidFill>
              </a:rPr>
              <a:t>be</a:t>
            </a:r>
            <a:r>
              <a:rPr lang="nl-NL" sz="5400" dirty="0">
                <a:solidFill>
                  <a:schemeClr val="bg1"/>
                </a:solidFill>
              </a:rPr>
              <a:t> a </a:t>
            </a:r>
            <a:r>
              <a:rPr lang="nl-NL" sz="5400" dirty="0" err="1">
                <a:solidFill>
                  <a:schemeClr val="bg1"/>
                </a:solidFill>
              </a:rPr>
              <a:t>pirate</a:t>
            </a:r>
            <a:r>
              <a:rPr lang="nl-NL" sz="5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4071823" y="4177004"/>
            <a:ext cx="729879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dirty="0" err="1">
                <a:solidFill>
                  <a:schemeClr val="bg1"/>
                </a:solidFill>
              </a:rPr>
              <a:t>than</a:t>
            </a:r>
            <a:r>
              <a:rPr lang="nl-NL" sz="5400" dirty="0">
                <a:solidFill>
                  <a:schemeClr val="bg1"/>
                </a:solidFill>
              </a:rPr>
              <a:t> </a:t>
            </a:r>
            <a:r>
              <a:rPr lang="nl-NL" sz="5400" dirty="0" err="1">
                <a:solidFill>
                  <a:schemeClr val="bg1"/>
                </a:solidFill>
              </a:rPr>
              <a:t>to</a:t>
            </a:r>
            <a:r>
              <a:rPr lang="nl-NL" sz="5400" dirty="0">
                <a:solidFill>
                  <a:schemeClr val="bg1"/>
                </a:solidFill>
              </a:rPr>
              <a:t> </a:t>
            </a:r>
            <a:r>
              <a:rPr lang="nl-NL" sz="5400" dirty="0" err="1">
                <a:solidFill>
                  <a:schemeClr val="bg1"/>
                </a:solidFill>
              </a:rPr>
              <a:t>join</a:t>
            </a:r>
            <a:r>
              <a:rPr lang="nl-NL" sz="5400" dirty="0">
                <a:solidFill>
                  <a:schemeClr val="bg1"/>
                </a:solidFill>
              </a:rPr>
              <a:t> </a:t>
            </a:r>
            <a:r>
              <a:rPr lang="nl-NL" sz="5400" dirty="0" err="1">
                <a:solidFill>
                  <a:schemeClr val="bg1"/>
                </a:solidFill>
              </a:rPr>
              <a:t>the</a:t>
            </a:r>
            <a:r>
              <a:rPr lang="nl-NL" sz="5400" dirty="0">
                <a:solidFill>
                  <a:schemeClr val="bg1"/>
                </a:solidFill>
              </a:rPr>
              <a:t> </a:t>
            </a:r>
            <a:r>
              <a:rPr lang="nl-NL" sz="5400" dirty="0" err="1">
                <a:solidFill>
                  <a:schemeClr val="bg1"/>
                </a:solidFill>
              </a:rPr>
              <a:t>navy</a:t>
            </a:r>
            <a:r>
              <a:rPr lang="nl-NL" sz="5400" dirty="0">
                <a:solidFill>
                  <a:schemeClr val="bg1"/>
                </a:solidFill>
              </a:rPr>
              <a:t>!”</a:t>
            </a:r>
          </a:p>
          <a:p>
            <a:endParaRPr lang="nl-NL" sz="5400" dirty="0">
              <a:solidFill>
                <a:schemeClr val="bg1"/>
              </a:solidFill>
            </a:endParaRPr>
          </a:p>
          <a:p>
            <a:pPr algn="r"/>
            <a:r>
              <a:rPr lang="nl-NL" sz="2800" i="1" dirty="0">
                <a:solidFill>
                  <a:schemeClr val="bg1"/>
                </a:solidFill>
              </a:rPr>
              <a:t>Steve Jobs</a:t>
            </a:r>
          </a:p>
        </p:txBody>
      </p:sp>
    </p:spTree>
    <p:extLst>
      <p:ext uri="{BB962C8B-B14F-4D97-AF65-F5344CB8AC3E}">
        <p14:creationId xmlns:p14="http://schemas.microsoft.com/office/powerpoint/2010/main" val="38028752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Model 21e eeuwse vaardigheden">
            <a:extLst>
              <a:ext uri="{FF2B5EF4-FFF2-40B4-BE49-F238E27FC236}">
                <a16:creationId xmlns:a16="http://schemas.microsoft.com/office/drawing/2014/main" id="{616265A5-F058-4522-B426-B848418CF2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3" y="1103004"/>
            <a:ext cx="5069667" cy="5571066"/>
          </a:xfrm>
          <a:prstGeom prst="rect">
            <a:avLst/>
          </a:prstGeom>
          <a:noFill/>
        </p:spPr>
      </p:pic>
      <p:sp>
        <p:nvSpPr>
          <p:cNvPr id="4" name="Shape 63">
            <a:extLst>
              <a:ext uri="{FF2B5EF4-FFF2-40B4-BE49-F238E27FC236}">
                <a16:creationId xmlns:a16="http://schemas.microsoft.com/office/drawing/2014/main" id="{37820366-AD84-471C-B48D-7E4983384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B80938E-9CC1-4CBB-90A3-6EA3FA6FE91F}"/>
              </a:ext>
            </a:extLst>
          </p:cNvPr>
          <p:cNvSpPr txBox="1">
            <a:spLocks/>
          </p:cNvSpPr>
          <p:nvPr/>
        </p:nvSpPr>
        <p:spPr>
          <a:xfrm>
            <a:off x="516048" y="301625"/>
            <a:ext cx="11265678" cy="985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6000" b="1" dirty="0"/>
              <a:t>Ondernemen zonder kaders!</a:t>
            </a:r>
          </a:p>
        </p:txBody>
      </p:sp>
      <p:pic>
        <p:nvPicPr>
          <p:cNvPr id="8" name="Afbeelding 7" descr="Afbeelding met schermafbeelding, tekst&#10;&#10;Beschrijving is gegenereerd met hoge betrouwbaarheid">
            <a:extLst>
              <a:ext uri="{FF2B5EF4-FFF2-40B4-BE49-F238E27FC236}">
                <a16:creationId xmlns:a16="http://schemas.microsoft.com/office/drawing/2014/main" id="{D8E1C1F9-7059-4FBC-B6EC-17ABE424A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36" y="1103004"/>
            <a:ext cx="5294716" cy="4844665"/>
          </a:xfrm>
          <a:prstGeom prst="rect">
            <a:avLst/>
          </a:prstGeom>
        </p:spPr>
      </p:pic>
      <p:pic>
        <p:nvPicPr>
          <p:cNvPr id="9" name="Afbeelding 8" descr="Logo_FACET.jpg">
            <a:extLst>
              <a:ext uri="{FF2B5EF4-FFF2-40B4-BE49-F238E27FC236}">
                <a16:creationId xmlns:a16="http://schemas.microsoft.com/office/drawing/2014/main" id="{1A53EDFD-717F-4FF5-9AE7-6E5BE0DA7DF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35035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binnen, persoon, muur, foto&#10;&#10;Automatisch gegenereerde beschrijving">
            <a:extLst>
              <a:ext uri="{FF2B5EF4-FFF2-40B4-BE49-F238E27FC236}">
                <a16:creationId xmlns:a16="http://schemas.microsoft.com/office/drawing/2014/main" id="{AB13FE94-5D87-433F-9C12-51183D6046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7" r="6328" b="-1"/>
          <a:stretch/>
        </p:blipFill>
        <p:spPr>
          <a:xfrm>
            <a:off x="991026" y="112228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Afbeelding 2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99C67303-EAE4-4074-ABA8-2D9457B814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2" b="9824"/>
          <a:stretch/>
        </p:blipFill>
        <p:spPr>
          <a:xfrm>
            <a:off x="6274143" y="112228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9" name="Shape 63">
            <a:extLst>
              <a:ext uri="{FF2B5EF4-FFF2-40B4-BE49-F238E27FC236}">
                <a16:creationId xmlns:a16="http://schemas.microsoft.com/office/drawing/2014/main" id="{2D924A33-A726-48CA-BB4F-CA2437623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pic>
        <p:nvPicPr>
          <p:cNvPr id="6" name="Afbeelding 5" descr="Logo_FACET.jpg">
            <a:extLst>
              <a:ext uri="{FF2B5EF4-FFF2-40B4-BE49-F238E27FC236}">
                <a16:creationId xmlns:a16="http://schemas.microsoft.com/office/drawing/2014/main" id="{B77A339B-707B-4FEE-BEC5-EAA7845B8EF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0F8F5CB-F0F8-4B8B-AF32-4DEA6286AFE2}"/>
              </a:ext>
            </a:extLst>
          </p:cNvPr>
          <p:cNvSpPr txBox="1">
            <a:spLocks/>
          </p:cNvSpPr>
          <p:nvPr/>
        </p:nvSpPr>
        <p:spPr>
          <a:xfrm>
            <a:off x="516048" y="301625"/>
            <a:ext cx="11265678" cy="985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6000" b="1" dirty="0"/>
              <a:t>Binnen de lijntjes!</a:t>
            </a:r>
          </a:p>
        </p:txBody>
      </p:sp>
      <p:sp>
        <p:nvSpPr>
          <p:cNvPr id="11" name="Rechthoek 10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97334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A3E6F03C-EC87-4772-9D30-7F0850B8A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2" b="9824"/>
          <a:stretch/>
        </p:blipFill>
        <p:spPr>
          <a:xfrm>
            <a:off x="6355171" y="112228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Afbeelding 4" descr="Afbeelding met persoon, zitten, binnen, kijken&#10;&#10;Automatisch gegenereerde beschrijving">
            <a:extLst>
              <a:ext uri="{FF2B5EF4-FFF2-40B4-BE49-F238E27FC236}">
                <a16:creationId xmlns:a16="http://schemas.microsoft.com/office/drawing/2014/main" id="{5484C0FA-99A3-4DCD-9165-902C26F9F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0" r="32609"/>
          <a:stretch/>
        </p:blipFill>
        <p:spPr>
          <a:xfrm>
            <a:off x="963556" y="112228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F826A5B-8C2E-4A98-80A3-6D1F204782F9}"/>
              </a:ext>
            </a:extLst>
          </p:cNvPr>
          <p:cNvSpPr txBox="1">
            <a:spLocks/>
          </p:cNvSpPr>
          <p:nvPr/>
        </p:nvSpPr>
        <p:spPr>
          <a:xfrm>
            <a:off x="516048" y="301625"/>
            <a:ext cx="11265678" cy="985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6000" b="1" dirty="0"/>
              <a:t>Binnen de lijntjes?</a:t>
            </a:r>
          </a:p>
        </p:txBody>
      </p:sp>
      <p:pic>
        <p:nvPicPr>
          <p:cNvPr id="10" name="Afbeelding 9" descr="Logo_FACET.jpg">
            <a:extLst>
              <a:ext uri="{FF2B5EF4-FFF2-40B4-BE49-F238E27FC236}">
                <a16:creationId xmlns:a16="http://schemas.microsoft.com/office/drawing/2014/main" id="{4E300CD2-C081-48EA-BF64-21085427948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11" name="Shape 63">
            <a:extLst>
              <a:ext uri="{FF2B5EF4-FFF2-40B4-BE49-F238E27FC236}">
                <a16:creationId xmlns:a16="http://schemas.microsoft.com/office/drawing/2014/main" id="{36C22D9F-A38D-4119-B9E5-0CF963597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8" name="Rechthoek 7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6068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1552" y="2113053"/>
            <a:ext cx="7091880" cy="15488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4600" dirty="0"/>
              <a:t>FACET Academy</a:t>
            </a:r>
            <a:br>
              <a:rPr lang="nl-NL" sz="4600" dirty="0"/>
            </a:br>
            <a:r>
              <a:rPr lang="nl-NL" sz="2800" dirty="0"/>
              <a:t>16 mei 2019 </a:t>
            </a:r>
            <a:br>
              <a:rPr lang="nl-NL" sz="4600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1406" y="4251592"/>
            <a:ext cx="6372687" cy="405940"/>
          </a:xfrm>
        </p:spPr>
        <p:txBody>
          <a:bodyPr>
            <a:normAutofit/>
          </a:bodyPr>
          <a:lstStyle/>
          <a:p>
            <a:r>
              <a:rPr lang="en-US" sz="2000" b="0" dirty="0">
                <a:solidFill>
                  <a:schemeClr val="accent2"/>
                </a:solidFill>
              </a:rPr>
              <a:t>Peter Dussel, COO Figlo EMEA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538185" y="2339164"/>
            <a:ext cx="243221" cy="238169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529536"/>
      </p:ext>
    </p:extLst>
  </p:cSld>
  <p:clrMapOvr>
    <a:masterClrMapping/>
  </p:clrMapOvr>
  <p:transition spd="slow"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persoon, binnen, tafel, zitten&#10;&#10;Automatisch gegenereerde beschrijving">
            <a:extLst>
              <a:ext uri="{FF2B5EF4-FFF2-40B4-BE49-F238E27FC236}">
                <a16:creationId xmlns:a16="http://schemas.microsoft.com/office/drawing/2014/main" id="{CF4CCF4E-3D1B-44BC-97C7-7352E99DBD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904"/>
          <a:stretch/>
        </p:blipFill>
        <p:spPr>
          <a:xfrm>
            <a:off x="4793673" y="1107086"/>
            <a:ext cx="6988054" cy="4826746"/>
          </a:xfrm>
          <a:prstGeom prst="rect">
            <a:avLst/>
          </a:prstGeom>
        </p:spPr>
      </p:pic>
      <p:sp>
        <p:nvSpPr>
          <p:cNvPr id="6" name="Shape 63">
            <a:extLst>
              <a:ext uri="{FF2B5EF4-FFF2-40B4-BE49-F238E27FC236}">
                <a16:creationId xmlns:a16="http://schemas.microsoft.com/office/drawing/2014/main" id="{58561EC7-0444-4727-858E-304704C08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pic>
        <p:nvPicPr>
          <p:cNvPr id="7" name="Afbeelding 6" descr="Logo_FACET.jpg">
            <a:extLst>
              <a:ext uri="{FF2B5EF4-FFF2-40B4-BE49-F238E27FC236}">
                <a16:creationId xmlns:a16="http://schemas.microsoft.com/office/drawing/2014/main" id="{F20382E2-01CA-46CE-BFF0-23927CDCA28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03AAE5F-39CD-4431-BAA5-96EB5900AA69}"/>
              </a:ext>
            </a:extLst>
          </p:cNvPr>
          <p:cNvSpPr txBox="1"/>
          <p:nvPr/>
        </p:nvSpPr>
        <p:spPr>
          <a:xfrm>
            <a:off x="1561737" y="1997839"/>
            <a:ext cx="249549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dirty="0"/>
              <a:t>Buiten</a:t>
            </a:r>
          </a:p>
          <a:p>
            <a:r>
              <a:rPr lang="nl-NL" sz="6000" dirty="0"/>
              <a:t>de</a:t>
            </a:r>
          </a:p>
          <a:p>
            <a:r>
              <a:rPr lang="nl-NL" sz="6000" dirty="0"/>
              <a:t>lijntjes!</a:t>
            </a:r>
          </a:p>
        </p:txBody>
      </p:sp>
      <p:sp>
        <p:nvSpPr>
          <p:cNvPr id="9" name="Rechthoek 8"/>
          <p:cNvSpPr/>
          <p:nvPr/>
        </p:nvSpPr>
        <p:spPr>
          <a:xfrm>
            <a:off x="-498764" y="540327"/>
            <a:ext cx="1298864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66704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215C37-574A-4F4B-A545-C2DF59EE4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299" y="552261"/>
            <a:ext cx="6414634" cy="5395128"/>
          </a:xfrm>
          <a:prstGeom prst="rect">
            <a:avLst/>
          </a:prstGeom>
        </p:spPr>
      </p:pic>
      <p:pic>
        <p:nvPicPr>
          <p:cNvPr id="1026" name="Picture 2" descr="Afbeeldingsresultaat voor cijfers achter de komma">
            <a:extLst>
              <a:ext uri="{FF2B5EF4-FFF2-40B4-BE49-F238E27FC236}">
                <a16:creationId xmlns:a16="http://schemas.microsoft.com/office/drawing/2014/main" id="{01611ED2-26E0-438F-B5A0-DA6BB9500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65" y="1695230"/>
            <a:ext cx="3445266" cy="383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C48DE48-5877-410E-9DE5-D2541340186A}"/>
              </a:ext>
            </a:extLst>
          </p:cNvPr>
          <p:cNvSpPr txBox="1"/>
          <p:nvPr/>
        </p:nvSpPr>
        <p:spPr>
          <a:xfrm>
            <a:off x="669012" y="552261"/>
            <a:ext cx="2416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dirty="0"/>
              <a:t>Details?</a:t>
            </a:r>
          </a:p>
        </p:txBody>
      </p:sp>
      <p:sp>
        <p:nvSpPr>
          <p:cNvPr id="6" name="Shape 63">
            <a:extLst>
              <a:ext uri="{FF2B5EF4-FFF2-40B4-BE49-F238E27FC236}">
                <a16:creationId xmlns:a16="http://schemas.microsoft.com/office/drawing/2014/main" id="{CDCD0315-68C6-49CA-8AFF-428345B4F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pic>
        <p:nvPicPr>
          <p:cNvPr id="7" name="Afbeelding 6" descr="Logo_FACET.jpg">
            <a:extLst>
              <a:ext uri="{FF2B5EF4-FFF2-40B4-BE49-F238E27FC236}">
                <a16:creationId xmlns:a16="http://schemas.microsoft.com/office/drawing/2014/main" id="{ED03293D-3075-4C98-A0FD-F082E0B5B36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05F8AF3-1675-409F-BE7F-73868ADBD105}"/>
              </a:ext>
            </a:extLst>
          </p:cNvPr>
          <p:cNvSpPr txBox="1"/>
          <p:nvPr/>
        </p:nvSpPr>
        <p:spPr>
          <a:xfrm>
            <a:off x="748145" y="5748335"/>
            <a:ext cx="4119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/>
              <a:t>Niet belangrijk!</a:t>
            </a:r>
          </a:p>
        </p:txBody>
      </p:sp>
      <p:sp>
        <p:nvSpPr>
          <p:cNvPr id="9" name="Rechthoek 8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02063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man, stropdas, rood&#10;&#10;Automatisch gegenereerde beschrijving">
            <a:extLst>
              <a:ext uri="{FF2B5EF4-FFF2-40B4-BE49-F238E27FC236}">
                <a16:creationId xmlns:a16="http://schemas.microsoft.com/office/drawing/2014/main" id="{DD16CD29-1B23-43A0-8602-2D5CCCE46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213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man, kleding&#10;&#10;Automatisch gegenereerde beschrijving">
            <a:extLst>
              <a:ext uri="{FF2B5EF4-FFF2-40B4-BE49-F238E27FC236}">
                <a16:creationId xmlns:a16="http://schemas.microsoft.com/office/drawing/2014/main" id="{48DD4DF5-14E3-4645-BFD8-9CDADBC88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56" y="1137423"/>
            <a:ext cx="9235162" cy="4705815"/>
          </a:xfrm>
          <a:prstGeom prst="rect">
            <a:avLst/>
          </a:prstGeom>
        </p:spPr>
      </p:pic>
      <p:pic>
        <p:nvPicPr>
          <p:cNvPr id="4" name="Afbeelding 3" descr="Logo_FACET.jpg">
            <a:extLst>
              <a:ext uri="{FF2B5EF4-FFF2-40B4-BE49-F238E27FC236}">
                <a16:creationId xmlns:a16="http://schemas.microsoft.com/office/drawing/2014/main" id="{ECA03F78-512A-490E-AFF4-B951F527C72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5" name="Shape 63">
            <a:extLst>
              <a:ext uri="{FF2B5EF4-FFF2-40B4-BE49-F238E27FC236}">
                <a16:creationId xmlns:a16="http://schemas.microsoft.com/office/drawing/2014/main" id="{7A467532-0A36-4EBE-B333-1723EDAA7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75717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Shape 63">
            <a:extLst>
              <a:ext uri="{FF2B5EF4-FFF2-40B4-BE49-F238E27FC236}">
                <a16:creationId xmlns:a16="http://schemas.microsoft.com/office/drawing/2014/main" id="{BA6D5802-9B88-4BF0-A099-2D14A8149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B724769-9E1C-441C-99BC-CE1C6B148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193" y="495677"/>
            <a:ext cx="2143125" cy="2143125"/>
          </a:xfrm>
          <a:prstGeom prst="rect">
            <a:avLst/>
          </a:prstGeom>
        </p:spPr>
      </p:pic>
      <p:pic>
        <p:nvPicPr>
          <p:cNvPr id="6" name="Afbeelding 5" descr="Logo_FACET.jpg">
            <a:extLst>
              <a:ext uri="{FF2B5EF4-FFF2-40B4-BE49-F238E27FC236}">
                <a16:creationId xmlns:a16="http://schemas.microsoft.com/office/drawing/2014/main" id="{600F0230-6F47-45B6-9636-9E7AA9F0478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68C2ED1-78BA-4DB6-888A-065ACD76F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05" y="101600"/>
            <a:ext cx="8330070" cy="622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712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buiten, persoon&#10;&#10;Automatisch gegenereerde beschrijving">
            <a:extLst>
              <a:ext uri="{FF2B5EF4-FFF2-40B4-BE49-F238E27FC236}">
                <a16:creationId xmlns:a16="http://schemas.microsoft.com/office/drawing/2014/main" id="{450E474A-21BB-4477-8759-4AEB02F6E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7075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3D9BF06-B552-445F-9C6E-A893D7165FCB}"/>
              </a:ext>
            </a:extLst>
          </p:cNvPr>
          <p:cNvSpPr txBox="1"/>
          <p:nvPr/>
        </p:nvSpPr>
        <p:spPr>
          <a:xfrm>
            <a:off x="849746" y="474345"/>
            <a:ext cx="655781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0" dirty="0" err="1">
                <a:latin typeface="Copperplate Gothic Light" panose="020E0507020206020404" pitchFamily="34" charset="0"/>
              </a:rPr>
              <a:t>F..k</a:t>
            </a:r>
            <a:endParaRPr lang="nl-NL" sz="12000" dirty="0">
              <a:latin typeface="Copperplate Gothic Light" panose="020E0507020206020404" pitchFamily="34" charset="0"/>
            </a:endParaRPr>
          </a:p>
          <a:p>
            <a:r>
              <a:rPr lang="nl-NL" sz="12000" dirty="0">
                <a:latin typeface="Copperplate Gothic Light" panose="020E0507020206020404" pitchFamily="34" charset="0"/>
              </a:rPr>
              <a:t>The </a:t>
            </a:r>
          </a:p>
          <a:p>
            <a:r>
              <a:rPr lang="nl-NL" sz="12000" dirty="0">
                <a:latin typeface="Copperplate Gothic Light" panose="020E0507020206020404" pitchFamily="34" charset="0"/>
              </a:rPr>
              <a:t>system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7944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8942DAD-83E9-4904-848F-4C2FB146FEA9}"/>
              </a:ext>
            </a:extLst>
          </p:cNvPr>
          <p:cNvSpPr txBox="1"/>
          <p:nvPr/>
        </p:nvSpPr>
        <p:spPr>
          <a:xfrm>
            <a:off x="704113" y="760491"/>
            <a:ext cx="38359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dirty="0"/>
              <a:t>Stelling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C3C4043-5E86-4F9E-8E04-DD2561BE26FD}"/>
              </a:ext>
            </a:extLst>
          </p:cNvPr>
          <p:cNvSpPr txBox="1"/>
          <p:nvPr/>
        </p:nvSpPr>
        <p:spPr>
          <a:xfrm>
            <a:off x="1219199" y="2914912"/>
            <a:ext cx="10178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Een goede accountant ontzorgt de ondernemer.</a:t>
            </a:r>
          </a:p>
        </p:txBody>
      </p:sp>
      <p:pic>
        <p:nvPicPr>
          <p:cNvPr id="4" name="Afbeelding 4" descr="Yes No button.jpg">
            <a:extLst>
              <a:ext uri="{FF2B5EF4-FFF2-40B4-BE49-F238E27FC236}">
                <a16:creationId xmlns:a16="http://schemas.microsoft.com/office/drawing/2014/main" id="{54E3C6E6-7422-4959-947C-A48AFC9FA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06" y="4530725"/>
            <a:ext cx="29718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63">
            <a:extLst>
              <a:ext uri="{FF2B5EF4-FFF2-40B4-BE49-F238E27FC236}">
                <a16:creationId xmlns:a16="http://schemas.microsoft.com/office/drawing/2014/main" id="{3578A8BB-7826-4B87-BFD5-260703520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31DA322-6904-4653-BE92-7EB534EA16B5}"/>
              </a:ext>
            </a:extLst>
          </p:cNvPr>
          <p:cNvSpPr txBox="1"/>
          <p:nvPr/>
        </p:nvSpPr>
        <p:spPr>
          <a:xfrm>
            <a:off x="4725909" y="1545321"/>
            <a:ext cx="145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/>
              <a:t>voorbeeld</a:t>
            </a:r>
          </a:p>
        </p:txBody>
      </p:sp>
      <p:pic>
        <p:nvPicPr>
          <p:cNvPr id="8" name="Afbeelding 7" descr="Logo_FACET.jpg">
            <a:extLst>
              <a:ext uri="{FF2B5EF4-FFF2-40B4-BE49-F238E27FC236}">
                <a16:creationId xmlns:a16="http://schemas.microsoft.com/office/drawing/2014/main" id="{ADA8A2B8-BD92-42DA-A10F-768C8068B0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79991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8942DAD-83E9-4904-848F-4C2FB146FEA9}"/>
              </a:ext>
            </a:extLst>
          </p:cNvPr>
          <p:cNvSpPr txBox="1"/>
          <p:nvPr/>
        </p:nvSpPr>
        <p:spPr>
          <a:xfrm>
            <a:off x="766458" y="760490"/>
            <a:ext cx="38359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dirty="0"/>
              <a:t>Stelling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C3C4043-5E86-4F9E-8E04-DD2561BE26FD}"/>
              </a:ext>
            </a:extLst>
          </p:cNvPr>
          <p:cNvSpPr txBox="1"/>
          <p:nvPr/>
        </p:nvSpPr>
        <p:spPr>
          <a:xfrm>
            <a:off x="2497383" y="2714843"/>
            <a:ext cx="8320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Door strenge regels toe te passen verloopt alles volgens het proces.</a:t>
            </a:r>
          </a:p>
        </p:txBody>
      </p:sp>
      <p:pic>
        <p:nvPicPr>
          <p:cNvPr id="4" name="Afbeelding 4" descr="Yes No button.jpg">
            <a:extLst>
              <a:ext uri="{FF2B5EF4-FFF2-40B4-BE49-F238E27FC236}">
                <a16:creationId xmlns:a16="http://schemas.microsoft.com/office/drawing/2014/main" id="{54E3C6E6-7422-4959-947C-A48AFC9FA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533" y="4530725"/>
            <a:ext cx="29718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63">
            <a:extLst>
              <a:ext uri="{FF2B5EF4-FFF2-40B4-BE49-F238E27FC236}">
                <a16:creationId xmlns:a16="http://schemas.microsoft.com/office/drawing/2014/main" id="{3578A8BB-7826-4B87-BFD5-260703520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93ADB06-8D37-4FCC-A9C1-CEA232A39FCE}"/>
              </a:ext>
            </a:extLst>
          </p:cNvPr>
          <p:cNvSpPr txBox="1"/>
          <p:nvPr/>
        </p:nvSpPr>
        <p:spPr>
          <a:xfrm>
            <a:off x="5060988" y="1252933"/>
            <a:ext cx="1380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1 van 5</a:t>
            </a:r>
          </a:p>
        </p:txBody>
      </p:sp>
      <p:pic>
        <p:nvPicPr>
          <p:cNvPr id="9" name="Afbeelding 8" descr="Logo_FACET.jpg">
            <a:extLst>
              <a:ext uri="{FF2B5EF4-FFF2-40B4-BE49-F238E27FC236}">
                <a16:creationId xmlns:a16="http://schemas.microsoft.com/office/drawing/2014/main" id="{B1906645-BB9A-4FF0-A2AC-05DE78013F6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21058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E31E1F1-50E7-4EB5-9696-F292CF789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509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buiten, boom, lucht, giraf&#10;&#10;Automatisch gegenereerde beschrijving">
            <a:extLst>
              <a:ext uri="{FF2B5EF4-FFF2-40B4-BE49-F238E27FC236}">
                <a16:creationId xmlns:a16="http://schemas.microsoft.com/office/drawing/2014/main" id="{44EA24F1-20A2-4E52-BB57-2E18DA973A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73" y="1653886"/>
            <a:ext cx="6428690" cy="4257964"/>
          </a:xfrm>
          <a:prstGeom prst="rect">
            <a:avLst/>
          </a:prstGeom>
        </p:spPr>
      </p:pic>
      <p:pic>
        <p:nvPicPr>
          <p:cNvPr id="3" name="Afbeelding 2" descr="Afbeelding met buiten, weg, lucht, teken&#10;&#10;Automatisch gegenereerde beschrijving">
            <a:extLst>
              <a:ext uri="{FF2B5EF4-FFF2-40B4-BE49-F238E27FC236}">
                <a16:creationId xmlns:a16="http://schemas.microsoft.com/office/drawing/2014/main" id="{A847C67C-B6AC-430C-AD6F-BF958572E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34" y="2383577"/>
            <a:ext cx="4742993" cy="209084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37336AF-B871-4AFE-ADF2-374F6DF5FC8D}"/>
              </a:ext>
            </a:extLst>
          </p:cNvPr>
          <p:cNvSpPr txBox="1"/>
          <p:nvPr/>
        </p:nvSpPr>
        <p:spPr>
          <a:xfrm>
            <a:off x="1087906" y="573026"/>
            <a:ext cx="10226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/>
              <a:t>Je niet aan regels houden is soms ook een sport.</a:t>
            </a:r>
          </a:p>
        </p:txBody>
      </p:sp>
      <p:pic>
        <p:nvPicPr>
          <p:cNvPr id="5" name="Afbeelding 4" descr="Logo_FACET.jpg">
            <a:extLst>
              <a:ext uri="{FF2B5EF4-FFF2-40B4-BE49-F238E27FC236}">
                <a16:creationId xmlns:a16="http://schemas.microsoft.com/office/drawing/2014/main" id="{4564317E-93FC-4476-A7CD-FA3752F7325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6" name="Shape 63">
            <a:extLst>
              <a:ext uri="{FF2B5EF4-FFF2-40B4-BE49-F238E27FC236}">
                <a16:creationId xmlns:a16="http://schemas.microsoft.com/office/drawing/2014/main" id="{EBB6177F-C5F7-4A17-AC1B-F7DD14010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8" name="Rechthoek 7"/>
          <p:cNvSpPr/>
          <p:nvPr/>
        </p:nvSpPr>
        <p:spPr>
          <a:xfrm>
            <a:off x="10223" y="307274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033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3991601" y="2867229"/>
            <a:ext cx="71194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2"/>
                </a:solidFill>
                <a:latin typeface="Lato Light" panose="020F0302020204030203" pitchFamily="34" charset="0"/>
                <a:ea typeface="+mj-ea"/>
                <a:cs typeface="+mj-cs"/>
              </a:defRPr>
            </a:lvl1pPr>
          </a:lstStyle>
          <a:p>
            <a:r>
              <a:rPr lang="en-US" sz="6600" dirty="0"/>
              <a:t>Over Figlo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588971" y="2604978"/>
            <a:ext cx="165290" cy="16185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/>
          <p:cNvSpPr txBox="1">
            <a:spLocks/>
          </p:cNvSpPr>
          <p:nvPr/>
        </p:nvSpPr>
        <p:spPr>
          <a:xfrm>
            <a:off x="1928581" y="2751479"/>
            <a:ext cx="1541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2"/>
                </a:solidFill>
                <a:latin typeface="Lato Light" panose="020F030202020403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chemeClr val="accent2"/>
                </a:solidFill>
                <a:latin typeface="Lato" panose="020F0502020204030203" pitchFamily="34" charset="0"/>
              </a:rPr>
              <a:t>1 </a:t>
            </a:r>
            <a:endParaRPr lang="en-US" sz="115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997555"/>
      </p:ext>
    </p:extLst>
  </p:cSld>
  <p:clrMapOvr>
    <a:masterClrMapping/>
  </p:clrMapOvr>
  <p:transition spd="slow"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4" descr="Yes No button.jpg">
            <a:extLst>
              <a:ext uri="{FF2B5EF4-FFF2-40B4-BE49-F238E27FC236}">
                <a16:creationId xmlns:a16="http://schemas.microsoft.com/office/drawing/2014/main" id="{54E3C6E6-7422-4959-947C-A48AFC9FA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533" y="4632325"/>
            <a:ext cx="29718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8942DAD-83E9-4904-848F-4C2FB146FEA9}"/>
              </a:ext>
            </a:extLst>
          </p:cNvPr>
          <p:cNvSpPr txBox="1"/>
          <p:nvPr/>
        </p:nvSpPr>
        <p:spPr>
          <a:xfrm>
            <a:off x="766458" y="760490"/>
            <a:ext cx="38359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dirty="0"/>
              <a:t>Stelling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C3C4043-5E86-4F9E-8E04-DD2561BE26FD}"/>
              </a:ext>
            </a:extLst>
          </p:cNvPr>
          <p:cNvSpPr txBox="1"/>
          <p:nvPr/>
        </p:nvSpPr>
        <p:spPr>
          <a:xfrm>
            <a:off x="2280674" y="2459504"/>
            <a:ext cx="89581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Met praktisch geen regels in een organisatie komt het ondernemerschap van medewerkers veel beter naar boven.</a:t>
            </a:r>
          </a:p>
          <a:p>
            <a:r>
              <a:rPr lang="nl-NL" sz="4000" dirty="0"/>
              <a:t>Dat komt de onderneming ten goede.</a:t>
            </a:r>
          </a:p>
        </p:txBody>
      </p:sp>
      <p:sp>
        <p:nvSpPr>
          <p:cNvPr id="6" name="Shape 63">
            <a:extLst>
              <a:ext uri="{FF2B5EF4-FFF2-40B4-BE49-F238E27FC236}">
                <a16:creationId xmlns:a16="http://schemas.microsoft.com/office/drawing/2014/main" id="{3578A8BB-7826-4B87-BFD5-260703520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93ADB06-8D37-4FCC-A9C1-CEA232A39FCE}"/>
              </a:ext>
            </a:extLst>
          </p:cNvPr>
          <p:cNvSpPr txBox="1"/>
          <p:nvPr/>
        </p:nvSpPr>
        <p:spPr>
          <a:xfrm>
            <a:off x="5060988" y="1252933"/>
            <a:ext cx="1380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2 van 5</a:t>
            </a:r>
          </a:p>
        </p:txBody>
      </p:sp>
      <p:pic>
        <p:nvPicPr>
          <p:cNvPr id="9" name="Afbeelding 8" descr="Logo_FACET.jpg">
            <a:extLst>
              <a:ext uri="{FF2B5EF4-FFF2-40B4-BE49-F238E27FC236}">
                <a16:creationId xmlns:a16="http://schemas.microsoft.com/office/drawing/2014/main" id="{EEEC2A00-F5D3-46D5-9A49-CBD6ABEECBF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53219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B073697-FC9B-41E1-8159-94D9AC7C3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15" y="2451971"/>
            <a:ext cx="7125408" cy="418121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3252F0C-FAA2-427D-9B16-94175ABEC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429" y="487500"/>
            <a:ext cx="4362428" cy="4524981"/>
          </a:xfrm>
          <a:prstGeom prst="rect">
            <a:avLst/>
          </a:prstGeom>
        </p:spPr>
      </p:pic>
      <p:sp>
        <p:nvSpPr>
          <p:cNvPr id="5" name="Shape 63">
            <a:extLst>
              <a:ext uri="{FF2B5EF4-FFF2-40B4-BE49-F238E27FC236}">
                <a16:creationId xmlns:a16="http://schemas.microsoft.com/office/drawing/2014/main" id="{EF9BA041-BFE2-4041-AF15-612AE1B4C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pic>
        <p:nvPicPr>
          <p:cNvPr id="6" name="Afbeelding 5" descr="Logo_FACET.jpg">
            <a:extLst>
              <a:ext uri="{FF2B5EF4-FFF2-40B4-BE49-F238E27FC236}">
                <a16:creationId xmlns:a16="http://schemas.microsoft.com/office/drawing/2014/main" id="{39102CAE-B617-42E3-828F-81029A34D02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37386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8942DAD-83E9-4904-848F-4C2FB146FEA9}"/>
              </a:ext>
            </a:extLst>
          </p:cNvPr>
          <p:cNvSpPr txBox="1"/>
          <p:nvPr/>
        </p:nvSpPr>
        <p:spPr>
          <a:xfrm>
            <a:off x="870368" y="760490"/>
            <a:ext cx="38359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dirty="0"/>
              <a:t>Stelling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C3C4043-5E86-4F9E-8E04-DD2561BE26FD}"/>
              </a:ext>
            </a:extLst>
          </p:cNvPr>
          <p:cNvSpPr txBox="1"/>
          <p:nvPr/>
        </p:nvSpPr>
        <p:spPr>
          <a:xfrm>
            <a:off x="1937441" y="2951946"/>
            <a:ext cx="93678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Bij regels toepassen hoort controle waardoor er ongewenste effecten ontstaan.</a:t>
            </a:r>
          </a:p>
        </p:txBody>
      </p:sp>
      <p:pic>
        <p:nvPicPr>
          <p:cNvPr id="4" name="Afbeelding 4" descr="Yes No button.jpg">
            <a:extLst>
              <a:ext uri="{FF2B5EF4-FFF2-40B4-BE49-F238E27FC236}">
                <a16:creationId xmlns:a16="http://schemas.microsoft.com/office/drawing/2014/main" id="{54E3C6E6-7422-4959-947C-A48AFC9FA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643" y="4632325"/>
            <a:ext cx="29718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63">
            <a:extLst>
              <a:ext uri="{FF2B5EF4-FFF2-40B4-BE49-F238E27FC236}">
                <a16:creationId xmlns:a16="http://schemas.microsoft.com/office/drawing/2014/main" id="{3578A8BB-7826-4B87-BFD5-260703520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93ADB06-8D37-4FCC-A9C1-CEA232A39FCE}"/>
              </a:ext>
            </a:extLst>
          </p:cNvPr>
          <p:cNvSpPr txBox="1"/>
          <p:nvPr/>
        </p:nvSpPr>
        <p:spPr>
          <a:xfrm>
            <a:off x="5060988" y="1252933"/>
            <a:ext cx="1380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3 van 5</a:t>
            </a:r>
          </a:p>
        </p:txBody>
      </p:sp>
      <p:pic>
        <p:nvPicPr>
          <p:cNvPr id="9" name="Afbeelding 8" descr="Logo_FACET.jpg">
            <a:extLst>
              <a:ext uri="{FF2B5EF4-FFF2-40B4-BE49-F238E27FC236}">
                <a16:creationId xmlns:a16="http://schemas.microsoft.com/office/drawing/2014/main" id="{3DB2D3D7-8D1D-4451-9406-C966D8D50AF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8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Shape 63">
            <a:extLst>
              <a:ext uri="{FF2B5EF4-FFF2-40B4-BE49-F238E27FC236}">
                <a16:creationId xmlns:a16="http://schemas.microsoft.com/office/drawing/2014/main" id="{EF9BA041-BFE2-4041-AF15-612AE1B4C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pic>
        <p:nvPicPr>
          <p:cNvPr id="6" name="Afbeelding 5" descr="Logo_FACET.jpg">
            <a:extLst>
              <a:ext uri="{FF2B5EF4-FFF2-40B4-BE49-F238E27FC236}">
                <a16:creationId xmlns:a16="http://schemas.microsoft.com/office/drawing/2014/main" id="{39102CAE-B617-42E3-828F-81029A34D02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085C4A5-F485-43B4-8AA3-4392EABE98A8}"/>
              </a:ext>
            </a:extLst>
          </p:cNvPr>
          <p:cNvSpPr txBox="1"/>
          <p:nvPr/>
        </p:nvSpPr>
        <p:spPr>
          <a:xfrm>
            <a:off x="295563" y="2438978"/>
            <a:ext cx="1176809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2800" b="1" dirty="0"/>
              <a:t>Veel organisaties hebben een cc-cultuur!</a:t>
            </a:r>
          </a:p>
          <a:p>
            <a:endParaRPr lang="nl-NL" sz="28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2800" dirty="0"/>
              <a:t>Elke verstuurde mail zorgt voor 4 – 6 nieuwe mailtjes;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2800" dirty="0"/>
              <a:t>1/3 van alle mails is zonder toegevoegde waarde;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2800" dirty="0"/>
              <a:t>Veel mensen besteden minimaal 2 uur voor lezen en beantwoorden van mails;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2800" dirty="0"/>
              <a:t>Dat mailverkeer kost je dan 10 jaar van je professionele carrière;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2800" dirty="0"/>
              <a:t>Dus: 3,3 jaar zonder enige waarde.</a:t>
            </a:r>
          </a:p>
        </p:txBody>
      </p:sp>
      <p:pic>
        <p:nvPicPr>
          <p:cNvPr id="8" name="Picture 4" descr="http://www.mia.be/sites/default/files/how-to-stop-spam.png">
            <a:extLst>
              <a:ext uri="{FF2B5EF4-FFF2-40B4-BE49-F238E27FC236}">
                <a16:creationId xmlns:a16="http://schemas.microsoft.com/office/drawing/2014/main" id="{81F17CA3-0448-4282-9BA1-2048350F4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1708" y="152089"/>
            <a:ext cx="4051948" cy="2677656"/>
          </a:xfrm>
          <a:prstGeom prst="rect">
            <a:avLst/>
          </a:prstGeom>
          <a:noFill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B29B01F-ED5A-4DC5-B1E7-F238E2C428E2}"/>
              </a:ext>
            </a:extLst>
          </p:cNvPr>
          <p:cNvSpPr txBox="1"/>
          <p:nvPr/>
        </p:nvSpPr>
        <p:spPr>
          <a:xfrm>
            <a:off x="804718" y="502228"/>
            <a:ext cx="49436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200" dirty="0"/>
              <a:t>Mail-verkeer</a:t>
            </a:r>
          </a:p>
        </p:txBody>
      </p:sp>
      <p:sp>
        <p:nvSpPr>
          <p:cNvPr id="9" name="Rechthoek 8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0697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8942DAD-83E9-4904-848F-4C2FB146FEA9}"/>
              </a:ext>
            </a:extLst>
          </p:cNvPr>
          <p:cNvSpPr txBox="1"/>
          <p:nvPr/>
        </p:nvSpPr>
        <p:spPr>
          <a:xfrm>
            <a:off x="870367" y="760490"/>
            <a:ext cx="38359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dirty="0"/>
              <a:t>Stelling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C3C4043-5E86-4F9E-8E04-DD2561BE26FD}"/>
              </a:ext>
            </a:extLst>
          </p:cNvPr>
          <p:cNvSpPr txBox="1"/>
          <p:nvPr/>
        </p:nvSpPr>
        <p:spPr>
          <a:xfrm>
            <a:off x="1903836" y="2511742"/>
            <a:ext cx="7973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Je dient eerst je eigen werk onder controle te hebben voordat jij je met anderen mag bemoeien.</a:t>
            </a:r>
          </a:p>
        </p:txBody>
      </p:sp>
      <p:pic>
        <p:nvPicPr>
          <p:cNvPr id="4" name="Afbeelding 4" descr="Yes No button.jpg">
            <a:extLst>
              <a:ext uri="{FF2B5EF4-FFF2-40B4-BE49-F238E27FC236}">
                <a16:creationId xmlns:a16="http://schemas.microsoft.com/office/drawing/2014/main" id="{54E3C6E6-7422-4959-947C-A48AFC9FA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462" y="4632325"/>
            <a:ext cx="29718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63">
            <a:extLst>
              <a:ext uri="{FF2B5EF4-FFF2-40B4-BE49-F238E27FC236}">
                <a16:creationId xmlns:a16="http://schemas.microsoft.com/office/drawing/2014/main" id="{3578A8BB-7826-4B87-BFD5-260703520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93ADB06-8D37-4FCC-A9C1-CEA232A39FCE}"/>
              </a:ext>
            </a:extLst>
          </p:cNvPr>
          <p:cNvSpPr txBox="1"/>
          <p:nvPr/>
        </p:nvSpPr>
        <p:spPr>
          <a:xfrm>
            <a:off x="5060988" y="1252933"/>
            <a:ext cx="1380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4 van 5</a:t>
            </a:r>
          </a:p>
        </p:txBody>
      </p:sp>
      <p:pic>
        <p:nvPicPr>
          <p:cNvPr id="9" name="Afbeelding 8" descr="Logo_FACET.jpg">
            <a:extLst>
              <a:ext uri="{FF2B5EF4-FFF2-40B4-BE49-F238E27FC236}">
                <a16:creationId xmlns:a16="http://schemas.microsoft.com/office/drawing/2014/main" id="{4EC59056-2715-4B57-8484-CB2BF21F42E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6326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hthoek 49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tel 1"/>
          <p:cNvSpPr txBox="1">
            <a:spLocks/>
          </p:cNvSpPr>
          <p:nvPr/>
        </p:nvSpPr>
        <p:spPr>
          <a:xfrm>
            <a:off x="1923067" y="451641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nl-NL" sz="4400" b="1" dirty="0">
                <a:latin typeface="Georgia" pitchFamily="18" charset="0"/>
                <a:ea typeface="+mj-ea"/>
                <a:cs typeface="+mj-cs"/>
              </a:rPr>
              <a:t>Werksysteem</a:t>
            </a:r>
          </a:p>
        </p:txBody>
      </p:sp>
      <p:sp>
        <p:nvSpPr>
          <p:cNvPr id="21" name="Tijdelijke aanduiding voor inhoud 2"/>
          <p:cNvSpPr txBox="1">
            <a:spLocks/>
          </p:cNvSpPr>
          <p:nvPr/>
        </p:nvSpPr>
        <p:spPr>
          <a:xfrm>
            <a:off x="377072" y="1341075"/>
            <a:ext cx="11557455" cy="504786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endParaRPr lang="nl-NL" sz="2000" dirty="0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  <a:defRPr/>
            </a:pPr>
            <a:endParaRPr lang="nl-NL" sz="2000" dirty="0">
              <a:latin typeface="Georgia" panose="02040502050405020303" pitchFamily="18" charset="0"/>
            </a:endParaRPr>
          </a:p>
        </p:txBody>
      </p:sp>
      <p:grpSp>
        <p:nvGrpSpPr>
          <p:cNvPr id="8" name="Group 40">
            <a:extLst>
              <a:ext uri="{FF2B5EF4-FFF2-40B4-BE49-F238E27FC236}">
                <a16:creationId xmlns:a16="http://schemas.microsoft.com/office/drawing/2014/main" id="{FE60906D-A8AB-4E31-83FB-E611B838AE50}"/>
              </a:ext>
            </a:extLst>
          </p:cNvPr>
          <p:cNvGrpSpPr>
            <a:grpSpLocks/>
          </p:cNvGrpSpPr>
          <p:nvPr/>
        </p:nvGrpSpPr>
        <p:grpSpPr bwMode="auto">
          <a:xfrm>
            <a:off x="3337089" y="1690643"/>
            <a:ext cx="5863862" cy="4543279"/>
            <a:chOff x="528" y="240"/>
            <a:chExt cx="4992" cy="3690"/>
          </a:xfrm>
        </p:grpSpPr>
        <p:sp>
          <p:nvSpPr>
            <p:cNvPr id="9" name="Oval 29">
              <a:extLst>
                <a:ext uri="{FF2B5EF4-FFF2-40B4-BE49-F238E27FC236}">
                  <a16:creationId xmlns:a16="http://schemas.microsoft.com/office/drawing/2014/main" id="{7437B769-1670-4D65-9C78-960C723D1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160"/>
              <a:ext cx="432" cy="37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grpSp>
          <p:nvGrpSpPr>
            <p:cNvPr id="10" name="Group 39">
              <a:extLst>
                <a:ext uri="{FF2B5EF4-FFF2-40B4-BE49-F238E27FC236}">
                  <a16:creationId xmlns:a16="http://schemas.microsoft.com/office/drawing/2014/main" id="{91531078-F14F-44F4-9855-957D099E17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240"/>
              <a:ext cx="4992" cy="3690"/>
              <a:chOff x="528" y="240"/>
              <a:chExt cx="4992" cy="3690"/>
            </a:xfrm>
          </p:grpSpPr>
          <p:sp>
            <p:nvSpPr>
              <p:cNvPr id="11" name="Oval 2">
                <a:extLst>
                  <a:ext uri="{FF2B5EF4-FFF2-40B4-BE49-F238E27FC236}">
                    <a16:creationId xmlns:a16="http://schemas.microsoft.com/office/drawing/2014/main" id="{D5DAF7BE-B0A8-4585-8E03-A4020A49B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1008"/>
                <a:ext cx="432" cy="37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12" name="Oval 3">
                <a:extLst>
                  <a:ext uri="{FF2B5EF4-FFF2-40B4-BE49-F238E27FC236}">
                    <a16:creationId xmlns:a16="http://schemas.microsoft.com/office/drawing/2014/main" id="{9F06E4E0-3834-4BF7-BE4A-21FD8BF38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976"/>
                <a:ext cx="432" cy="37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13" name="Oval 4">
                <a:extLst>
                  <a:ext uri="{FF2B5EF4-FFF2-40B4-BE49-F238E27FC236}">
                    <a16:creationId xmlns:a16="http://schemas.microsoft.com/office/drawing/2014/main" id="{095CA39E-E796-4926-A353-04F4B2597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8" y="3552"/>
                <a:ext cx="432" cy="37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14" name="Oval 5">
                <a:extLst>
                  <a:ext uri="{FF2B5EF4-FFF2-40B4-BE49-F238E27FC236}">
                    <a16:creationId xmlns:a16="http://schemas.microsoft.com/office/drawing/2014/main" id="{E02DB26C-9F3D-4C0A-94C1-43176C56F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1344"/>
                <a:ext cx="432" cy="37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15" name="Oval 6">
                <a:extLst>
                  <a:ext uri="{FF2B5EF4-FFF2-40B4-BE49-F238E27FC236}">
                    <a16:creationId xmlns:a16="http://schemas.microsoft.com/office/drawing/2014/main" id="{341E4F6D-DFDA-4556-9E14-0B2F9B7D5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352"/>
                <a:ext cx="432" cy="37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16" name="Oval 7">
                <a:extLst>
                  <a:ext uri="{FF2B5EF4-FFF2-40B4-BE49-F238E27FC236}">
                    <a16:creationId xmlns:a16="http://schemas.microsoft.com/office/drawing/2014/main" id="{760F3196-EF1A-4BC8-9617-B7BD145EF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1872"/>
                <a:ext cx="432" cy="37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17" name="Oval 8">
                <a:extLst>
                  <a:ext uri="{FF2B5EF4-FFF2-40B4-BE49-F238E27FC236}">
                    <a16:creationId xmlns:a16="http://schemas.microsoft.com/office/drawing/2014/main" id="{66FD44A8-F478-4B4D-8465-B262009C4A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448"/>
                <a:ext cx="432" cy="378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18" name="Oval 9">
                <a:extLst>
                  <a:ext uri="{FF2B5EF4-FFF2-40B4-BE49-F238E27FC236}">
                    <a16:creationId xmlns:a16="http://schemas.microsoft.com/office/drawing/2014/main" id="{1C688DA9-6169-4472-8DB6-AED4D0F50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2" y="2544"/>
                <a:ext cx="432" cy="378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19" name="Oval 10">
                <a:extLst>
                  <a:ext uri="{FF2B5EF4-FFF2-40B4-BE49-F238E27FC236}">
                    <a16:creationId xmlns:a16="http://schemas.microsoft.com/office/drawing/2014/main" id="{2FE51394-A677-4BFE-901B-C8F924244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" y="3072"/>
                <a:ext cx="432" cy="378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20" name="Oval 11">
                <a:extLst>
                  <a:ext uri="{FF2B5EF4-FFF2-40B4-BE49-F238E27FC236}">
                    <a16:creationId xmlns:a16="http://schemas.microsoft.com/office/drawing/2014/main" id="{B6FFE069-0849-4F91-B51E-C5DC046218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8" y="1392"/>
                <a:ext cx="432" cy="378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22" name="Oval 12">
                <a:extLst>
                  <a:ext uri="{FF2B5EF4-FFF2-40B4-BE49-F238E27FC236}">
                    <a16:creationId xmlns:a16="http://schemas.microsoft.com/office/drawing/2014/main" id="{FFA5AEF0-5FF2-44E8-ADFB-B612E96BF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2" y="960"/>
                <a:ext cx="432" cy="378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24" name="Oval 13">
                <a:extLst>
                  <a:ext uri="{FF2B5EF4-FFF2-40B4-BE49-F238E27FC236}">
                    <a16:creationId xmlns:a16="http://schemas.microsoft.com/office/drawing/2014/main" id="{26519718-FC7A-4221-995E-2E3CC6EC6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0" y="2160"/>
                <a:ext cx="432" cy="378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25" name="Oval 14">
                <a:extLst>
                  <a:ext uri="{FF2B5EF4-FFF2-40B4-BE49-F238E27FC236}">
                    <a16:creationId xmlns:a16="http://schemas.microsoft.com/office/drawing/2014/main" id="{264B8D35-4B66-4374-8DF9-8DF6E8F44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2880"/>
                <a:ext cx="432" cy="37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26" name="Oval 15">
                <a:extLst>
                  <a:ext uri="{FF2B5EF4-FFF2-40B4-BE49-F238E27FC236}">
                    <a16:creationId xmlns:a16="http://schemas.microsoft.com/office/drawing/2014/main" id="{5A40DDEA-CC29-4078-8E44-1F4445BFB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400"/>
                <a:ext cx="432" cy="37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27" name="Oval 16">
                <a:extLst>
                  <a:ext uri="{FF2B5EF4-FFF2-40B4-BE49-F238E27FC236}">
                    <a16:creationId xmlns:a16="http://schemas.microsoft.com/office/drawing/2014/main" id="{294D4B16-BF12-4850-939A-B5B3333A5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2934"/>
                <a:ext cx="432" cy="37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28" name="Oval 17">
                <a:extLst>
                  <a:ext uri="{FF2B5EF4-FFF2-40B4-BE49-F238E27FC236}">
                    <a16:creationId xmlns:a16="http://schemas.microsoft.com/office/drawing/2014/main" id="{5684844C-8495-45C3-B7FF-F72387EB0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440"/>
                <a:ext cx="432" cy="37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29" name="Oval 18">
                <a:extLst>
                  <a:ext uri="{FF2B5EF4-FFF2-40B4-BE49-F238E27FC236}">
                    <a16:creationId xmlns:a16="http://schemas.microsoft.com/office/drawing/2014/main" id="{EE17DA15-7681-40E2-998A-9D2CE7B2C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2976"/>
                <a:ext cx="432" cy="37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0" name="Oval 19">
                <a:extLst>
                  <a:ext uri="{FF2B5EF4-FFF2-40B4-BE49-F238E27FC236}">
                    <a16:creationId xmlns:a16="http://schemas.microsoft.com/office/drawing/2014/main" id="{C43FA8CA-82F1-4DFA-B316-34759CC50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768"/>
                <a:ext cx="432" cy="37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1" name="Oval 20">
                <a:extLst>
                  <a:ext uri="{FF2B5EF4-FFF2-40B4-BE49-F238E27FC236}">
                    <a16:creationId xmlns:a16="http://schemas.microsoft.com/office/drawing/2014/main" id="{E88C908C-189C-4924-8615-2F112B7EB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248"/>
                <a:ext cx="432" cy="37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2" name="Oval 21">
                <a:extLst>
                  <a:ext uri="{FF2B5EF4-FFF2-40B4-BE49-F238E27FC236}">
                    <a16:creationId xmlns:a16="http://schemas.microsoft.com/office/drawing/2014/main" id="{BED68811-42D2-4C26-8AAE-A2DF6FF8C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384"/>
                <a:ext cx="432" cy="37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3" name="Oval 22">
                <a:extLst>
                  <a:ext uri="{FF2B5EF4-FFF2-40B4-BE49-F238E27FC236}">
                    <a16:creationId xmlns:a16="http://schemas.microsoft.com/office/drawing/2014/main" id="{EB23EC3E-8E46-4625-87AC-BD7269A1B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37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4" name="Oval 23">
                <a:extLst>
                  <a:ext uri="{FF2B5EF4-FFF2-40B4-BE49-F238E27FC236}">
                    <a16:creationId xmlns:a16="http://schemas.microsoft.com/office/drawing/2014/main" id="{E349C9B0-EE5C-4A3C-BF37-D600E20B8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160"/>
                <a:ext cx="432" cy="37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5" name="Oval 24">
                <a:extLst>
                  <a:ext uri="{FF2B5EF4-FFF2-40B4-BE49-F238E27FC236}">
                    <a16:creationId xmlns:a16="http://schemas.microsoft.com/office/drawing/2014/main" id="{59C2440A-5FC5-4C7B-B0DE-B320F4FCB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408"/>
                <a:ext cx="432" cy="37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6" name="Oval 25">
                <a:extLst>
                  <a:ext uri="{FF2B5EF4-FFF2-40B4-BE49-F238E27FC236}">
                    <a16:creationId xmlns:a16="http://schemas.microsoft.com/office/drawing/2014/main" id="{D7A81235-53EE-46C5-984F-371A54D34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2928"/>
                <a:ext cx="432" cy="37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7" name="Oval 26">
                <a:extLst>
                  <a:ext uri="{FF2B5EF4-FFF2-40B4-BE49-F238E27FC236}">
                    <a16:creationId xmlns:a16="http://schemas.microsoft.com/office/drawing/2014/main" id="{0B02FB6A-0883-433E-B1DD-F58FA0708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40"/>
                <a:ext cx="432" cy="37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8" name="Oval 27">
                <a:extLst>
                  <a:ext uri="{FF2B5EF4-FFF2-40B4-BE49-F238E27FC236}">
                    <a16:creationId xmlns:a16="http://schemas.microsoft.com/office/drawing/2014/main" id="{5B157C76-2044-480B-89F7-1ABC1249D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1248"/>
                <a:ext cx="432" cy="37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9" name="Oval 28">
                <a:extLst>
                  <a:ext uri="{FF2B5EF4-FFF2-40B4-BE49-F238E27FC236}">
                    <a16:creationId xmlns:a16="http://schemas.microsoft.com/office/drawing/2014/main" id="{935F25CF-FACE-4EC2-86C5-0BCF8854DD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1152"/>
                <a:ext cx="432" cy="37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40" name="Oval 30">
                <a:extLst>
                  <a:ext uri="{FF2B5EF4-FFF2-40B4-BE49-F238E27FC236}">
                    <a16:creationId xmlns:a16="http://schemas.microsoft.com/office/drawing/2014/main" id="{2DF37F64-ECEE-44DA-827C-2560F89B7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1782"/>
                <a:ext cx="432" cy="37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41" name="Oval 31">
                <a:extLst>
                  <a:ext uri="{FF2B5EF4-FFF2-40B4-BE49-F238E27FC236}">
                    <a16:creationId xmlns:a16="http://schemas.microsoft.com/office/drawing/2014/main" id="{E073E602-DECE-440A-980F-3481D1D97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" y="1782"/>
                <a:ext cx="432" cy="37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42" name="Oval 32">
                <a:extLst>
                  <a:ext uri="{FF2B5EF4-FFF2-40B4-BE49-F238E27FC236}">
                    <a16:creationId xmlns:a16="http://schemas.microsoft.com/office/drawing/2014/main" id="{4A66FE3A-2C58-430E-BA29-2C66CE0FB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0" y="2640"/>
                <a:ext cx="432" cy="378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43" name="Oval 33">
                <a:extLst>
                  <a:ext uri="{FF2B5EF4-FFF2-40B4-BE49-F238E27FC236}">
                    <a16:creationId xmlns:a16="http://schemas.microsoft.com/office/drawing/2014/main" id="{082D80A8-8A0E-4E31-B85F-B81789F92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3456"/>
                <a:ext cx="432" cy="378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44" name="Oval 34">
                <a:extLst>
                  <a:ext uri="{FF2B5EF4-FFF2-40B4-BE49-F238E27FC236}">
                    <a16:creationId xmlns:a16="http://schemas.microsoft.com/office/drawing/2014/main" id="{6B95B8EB-8697-4E3B-B0F1-C7F9E26DD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4" y="3408"/>
                <a:ext cx="432" cy="378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45" name="Oval 35">
                <a:extLst>
                  <a:ext uri="{FF2B5EF4-FFF2-40B4-BE49-F238E27FC236}">
                    <a16:creationId xmlns:a16="http://schemas.microsoft.com/office/drawing/2014/main" id="{DD8D34DB-F509-4E9F-B9DC-794157B74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8" y="336"/>
                <a:ext cx="432" cy="378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46" name="Oval 36">
                <a:extLst>
                  <a:ext uri="{FF2B5EF4-FFF2-40B4-BE49-F238E27FC236}">
                    <a16:creationId xmlns:a16="http://schemas.microsoft.com/office/drawing/2014/main" id="{B3773870-B90D-4A88-A737-44870773A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1584"/>
                <a:ext cx="432" cy="378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47" name="Oval 37">
                <a:extLst>
                  <a:ext uri="{FF2B5EF4-FFF2-40B4-BE49-F238E27FC236}">
                    <a16:creationId xmlns:a16="http://schemas.microsoft.com/office/drawing/2014/main" id="{B13764EF-D2D6-43CC-A4C4-743FEC2A6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2304"/>
                <a:ext cx="432" cy="378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</p:grp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A7F00778-A286-44BD-99A3-0FF3BDB3CD0F}"/>
              </a:ext>
            </a:extLst>
          </p:cNvPr>
          <p:cNvSpPr txBox="1"/>
          <p:nvPr/>
        </p:nvSpPr>
        <p:spPr>
          <a:xfrm>
            <a:off x="377072" y="1867942"/>
            <a:ext cx="2026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Tel de bollen</a:t>
            </a:r>
          </a:p>
        </p:txBody>
      </p:sp>
      <p:pic>
        <p:nvPicPr>
          <p:cNvPr id="48" name="Afbeelding 47" descr="Logo_FACET.jpg">
            <a:extLst>
              <a:ext uri="{FF2B5EF4-FFF2-40B4-BE49-F238E27FC236}">
                <a16:creationId xmlns:a16="http://schemas.microsoft.com/office/drawing/2014/main" id="{24075E2A-845A-4AA6-A5C9-016D4D361F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49" name="Shape 63">
            <a:extLst>
              <a:ext uri="{FF2B5EF4-FFF2-40B4-BE49-F238E27FC236}">
                <a16:creationId xmlns:a16="http://schemas.microsoft.com/office/drawing/2014/main" id="{6022E34C-D468-45C5-AEF2-A3133F83D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51" name="Rechthoek 50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739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hoek 57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tel 1"/>
          <p:cNvSpPr txBox="1">
            <a:spLocks/>
          </p:cNvSpPr>
          <p:nvPr/>
        </p:nvSpPr>
        <p:spPr>
          <a:xfrm>
            <a:off x="1923067" y="451641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nl-NL" sz="4400" b="1" dirty="0">
                <a:latin typeface="Georgia" pitchFamily="18" charset="0"/>
                <a:ea typeface="+mj-ea"/>
                <a:cs typeface="+mj-cs"/>
              </a:rPr>
              <a:t>Werksysteem</a:t>
            </a:r>
          </a:p>
        </p:txBody>
      </p:sp>
      <p:sp>
        <p:nvSpPr>
          <p:cNvPr id="21" name="Tijdelijke aanduiding voor inhoud 2"/>
          <p:cNvSpPr txBox="1">
            <a:spLocks/>
          </p:cNvSpPr>
          <p:nvPr/>
        </p:nvSpPr>
        <p:spPr>
          <a:xfrm>
            <a:off x="377072" y="1341075"/>
            <a:ext cx="11557455" cy="504786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endParaRPr lang="nl-NL" sz="2000" dirty="0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  <a:defRPr/>
            </a:pPr>
            <a:endParaRPr lang="nl-NL" sz="2000" dirty="0">
              <a:latin typeface="Georgia" panose="02040502050405020303" pitchFamily="18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F2B9908E-D711-4230-82A5-AA1E91C81E33}"/>
              </a:ext>
            </a:extLst>
          </p:cNvPr>
          <p:cNvGrpSpPr>
            <a:grpSpLocks/>
          </p:cNvGrpSpPr>
          <p:nvPr/>
        </p:nvGrpSpPr>
        <p:grpSpPr bwMode="auto">
          <a:xfrm>
            <a:off x="3176586" y="1840340"/>
            <a:ext cx="6172200" cy="4110038"/>
            <a:chOff x="1176" y="1056"/>
            <a:chExt cx="3888" cy="2589"/>
          </a:xfrm>
        </p:grpSpPr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3E752787-1500-4A5B-B4B8-779A5A68E4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6" y="1056"/>
              <a:ext cx="912" cy="1242"/>
              <a:chOff x="384" y="624"/>
              <a:chExt cx="912" cy="1242"/>
            </a:xfrm>
          </p:grpSpPr>
          <p:sp>
            <p:nvSpPr>
              <p:cNvPr id="47" name="Oval 4">
                <a:extLst>
                  <a:ext uri="{FF2B5EF4-FFF2-40B4-BE49-F238E27FC236}">
                    <a16:creationId xmlns:a16="http://schemas.microsoft.com/office/drawing/2014/main" id="{00301E26-581D-458D-850E-76D8F2EBD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624"/>
                <a:ext cx="432" cy="378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48" name="Oval 5">
                <a:extLst>
                  <a:ext uri="{FF2B5EF4-FFF2-40B4-BE49-F238E27FC236}">
                    <a16:creationId xmlns:a16="http://schemas.microsoft.com/office/drawing/2014/main" id="{DA133687-E2E8-46DA-ADC0-4E1919FD0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624"/>
                <a:ext cx="432" cy="378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49" name="Oval 6">
                <a:extLst>
                  <a:ext uri="{FF2B5EF4-FFF2-40B4-BE49-F238E27FC236}">
                    <a16:creationId xmlns:a16="http://schemas.microsoft.com/office/drawing/2014/main" id="{51D0286F-A2B3-48F7-A1C8-CF6073065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488"/>
                <a:ext cx="432" cy="378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50" name="Oval 7">
                <a:extLst>
                  <a:ext uri="{FF2B5EF4-FFF2-40B4-BE49-F238E27FC236}">
                    <a16:creationId xmlns:a16="http://schemas.microsoft.com/office/drawing/2014/main" id="{FD182928-2B6F-440D-8CE3-C1A6ACD86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056"/>
                <a:ext cx="432" cy="378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51" name="Oval 8">
                <a:extLst>
                  <a:ext uri="{FF2B5EF4-FFF2-40B4-BE49-F238E27FC236}">
                    <a16:creationId xmlns:a16="http://schemas.microsoft.com/office/drawing/2014/main" id="{DC7A61E2-C2B6-4CB0-A4FC-7571F354E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056"/>
                <a:ext cx="432" cy="378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52" name="Oval 9">
                <a:extLst>
                  <a:ext uri="{FF2B5EF4-FFF2-40B4-BE49-F238E27FC236}">
                    <a16:creationId xmlns:a16="http://schemas.microsoft.com/office/drawing/2014/main" id="{D290E12B-0D42-4523-A2C3-6C873EC055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488"/>
                <a:ext cx="432" cy="378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9E5AB350-B395-4537-8883-CF545FBBD2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2" y="2403"/>
              <a:ext cx="912" cy="1242"/>
              <a:chOff x="384" y="624"/>
              <a:chExt cx="912" cy="1242"/>
            </a:xfrm>
          </p:grpSpPr>
          <p:sp>
            <p:nvSpPr>
              <p:cNvPr id="41" name="Oval 11">
                <a:extLst>
                  <a:ext uri="{FF2B5EF4-FFF2-40B4-BE49-F238E27FC236}">
                    <a16:creationId xmlns:a16="http://schemas.microsoft.com/office/drawing/2014/main" id="{FFB3BF95-8628-40DA-822C-72A1113FD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624"/>
                <a:ext cx="432" cy="378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42" name="Oval 12">
                <a:extLst>
                  <a:ext uri="{FF2B5EF4-FFF2-40B4-BE49-F238E27FC236}">
                    <a16:creationId xmlns:a16="http://schemas.microsoft.com/office/drawing/2014/main" id="{72BDA51A-681B-4B8B-9ECF-7EE589D1F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624"/>
                <a:ext cx="432" cy="378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43" name="Oval 13">
                <a:extLst>
                  <a:ext uri="{FF2B5EF4-FFF2-40B4-BE49-F238E27FC236}">
                    <a16:creationId xmlns:a16="http://schemas.microsoft.com/office/drawing/2014/main" id="{CE9FF646-1E81-44E4-85B3-79A1E8C27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488"/>
                <a:ext cx="432" cy="378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44" name="Oval 14">
                <a:extLst>
                  <a:ext uri="{FF2B5EF4-FFF2-40B4-BE49-F238E27FC236}">
                    <a16:creationId xmlns:a16="http://schemas.microsoft.com/office/drawing/2014/main" id="{19E7D99F-59A3-4A5A-96AF-734606D3D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056"/>
                <a:ext cx="432" cy="378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45" name="Oval 15">
                <a:extLst>
                  <a:ext uri="{FF2B5EF4-FFF2-40B4-BE49-F238E27FC236}">
                    <a16:creationId xmlns:a16="http://schemas.microsoft.com/office/drawing/2014/main" id="{EDBDF571-8853-4FD5-93C5-01E7EEA50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056"/>
                <a:ext cx="432" cy="378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46" name="Oval 16">
                <a:extLst>
                  <a:ext uri="{FF2B5EF4-FFF2-40B4-BE49-F238E27FC236}">
                    <a16:creationId xmlns:a16="http://schemas.microsoft.com/office/drawing/2014/main" id="{D77C694C-79C9-44BB-92F4-E25EC88A6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488"/>
                <a:ext cx="432" cy="378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</p:grpSp>
        <p:grpSp>
          <p:nvGrpSpPr>
            <p:cNvPr id="11" name="Group 17">
              <a:extLst>
                <a:ext uri="{FF2B5EF4-FFF2-40B4-BE49-F238E27FC236}">
                  <a16:creationId xmlns:a16="http://schemas.microsoft.com/office/drawing/2014/main" id="{C370D086-81F4-46E9-BEE0-3F472974D9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2403"/>
              <a:ext cx="912" cy="1242"/>
              <a:chOff x="384" y="624"/>
              <a:chExt cx="912" cy="1242"/>
            </a:xfrm>
          </p:grpSpPr>
          <p:sp>
            <p:nvSpPr>
              <p:cNvPr id="35" name="Oval 18">
                <a:extLst>
                  <a:ext uri="{FF2B5EF4-FFF2-40B4-BE49-F238E27FC236}">
                    <a16:creationId xmlns:a16="http://schemas.microsoft.com/office/drawing/2014/main" id="{E84D837B-12EA-4B8E-B219-D9D08E8B29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624"/>
                <a:ext cx="432" cy="37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6" name="Oval 19">
                <a:extLst>
                  <a:ext uri="{FF2B5EF4-FFF2-40B4-BE49-F238E27FC236}">
                    <a16:creationId xmlns:a16="http://schemas.microsoft.com/office/drawing/2014/main" id="{ACDBCFD2-40C4-4A9F-AF3D-82742C934A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624"/>
                <a:ext cx="432" cy="37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7" name="Oval 20">
                <a:extLst>
                  <a:ext uri="{FF2B5EF4-FFF2-40B4-BE49-F238E27FC236}">
                    <a16:creationId xmlns:a16="http://schemas.microsoft.com/office/drawing/2014/main" id="{5AF35297-1034-49AA-AF1C-F013E7F54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488"/>
                <a:ext cx="432" cy="37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8" name="Oval 21">
                <a:extLst>
                  <a:ext uri="{FF2B5EF4-FFF2-40B4-BE49-F238E27FC236}">
                    <a16:creationId xmlns:a16="http://schemas.microsoft.com/office/drawing/2014/main" id="{60C7A76F-A1D3-4593-83F2-D696D8181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056"/>
                <a:ext cx="432" cy="37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9" name="Oval 22">
                <a:extLst>
                  <a:ext uri="{FF2B5EF4-FFF2-40B4-BE49-F238E27FC236}">
                    <a16:creationId xmlns:a16="http://schemas.microsoft.com/office/drawing/2014/main" id="{36700FB3-6E08-480A-98FC-A343F35A3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056"/>
                <a:ext cx="432" cy="37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40" name="Oval 23">
                <a:extLst>
                  <a:ext uri="{FF2B5EF4-FFF2-40B4-BE49-F238E27FC236}">
                    <a16:creationId xmlns:a16="http://schemas.microsoft.com/office/drawing/2014/main" id="{D1B42453-9641-4E2C-9F26-C9D86F3167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488"/>
                <a:ext cx="432" cy="378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</p:grpSp>
        <p:grpSp>
          <p:nvGrpSpPr>
            <p:cNvPr id="12" name="Group 24">
              <a:extLst>
                <a:ext uri="{FF2B5EF4-FFF2-40B4-BE49-F238E27FC236}">
                  <a16:creationId xmlns:a16="http://schemas.microsoft.com/office/drawing/2014/main" id="{321A1936-FF0B-4105-B8F9-B0B085BEFE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" y="2403"/>
              <a:ext cx="912" cy="1242"/>
              <a:chOff x="384" y="624"/>
              <a:chExt cx="912" cy="1242"/>
            </a:xfrm>
          </p:grpSpPr>
          <p:sp>
            <p:nvSpPr>
              <p:cNvPr id="29" name="Oval 25">
                <a:extLst>
                  <a:ext uri="{FF2B5EF4-FFF2-40B4-BE49-F238E27FC236}">
                    <a16:creationId xmlns:a16="http://schemas.microsoft.com/office/drawing/2014/main" id="{6763303E-3172-4532-B082-056584A05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624"/>
                <a:ext cx="432" cy="37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0" name="Oval 26">
                <a:extLst>
                  <a:ext uri="{FF2B5EF4-FFF2-40B4-BE49-F238E27FC236}">
                    <a16:creationId xmlns:a16="http://schemas.microsoft.com/office/drawing/2014/main" id="{E43FAE9D-8C20-444C-A032-939727D39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624"/>
                <a:ext cx="432" cy="37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1" name="Oval 27">
                <a:extLst>
                  <a:ext uri="{FF2B5EF4-FFF2-40B4-BE49-F238E27FC236}">
                    <a16:creationId xmlns:a16="http://schemas.microsoft.com/office/drawing/2014/main" id="{E24D44A4-0520-4420-B359-FE3674C08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488"/>
                <a:ext cx="432" cy="37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2" name="Oval 28">
                <a:extLst>
                  <a:ext uri="{FF2B5EF4-FFF2-40B4-BE49-F238E27FC236}">
                    <a16:creationId xmlns:a16="http://schemas.microsoft.com/office/drawing/2014/main" id="{30406DE0-4892-4115-A065-6D0E76B6B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056"/>
                <a:ext cx="432" cy="37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3" name="Oval 29">
                <a:extLst>
                  <a:ext uri="{FF2B5EF4-FFF2-40B4-BE49-F238E27FC236}">
                    <a16:creationId xmlns:a16="http://schemas.microsoft.com/office/drawing/2014/main" id="{C189C69C-D03C-4C08-97C6-E48240D27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056"/>
                <a:ext cx="432" cy="37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34" name="Oval 30">
                <a:extLst>
                  <a:ext uri="{FF2B5EF4-FFF2-40B4-BE49-F238E27FC236}">
                    <a16:creationId xmlns:a16="http://schemas.microsoft.com/office/drawing/2014/main" id="{B69BC02E-1518-492C-AA69-A17F2380D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488"/>
                <a:ext cx="432" cy="37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</p:grpSp>
        <p:grpSp>
          <p:nvGrpSpPr>
            <p:cNvPr id="13" name="Group 31">
              <a:extLst>
                <a:ext uri="{FF2B5EF4-FFF2-40B4-BE49-F238E27FC236}">
                  <a16:creationId xmlns:a16="http://schemas.microsoft.com/office/drawing/2014/main" id="{5E0DCF22-D419-44F8-9A91-B284D3B0BD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2" y="1056"/>
              <a:ext cx="912" cy="1242"/>
              <a:chOff x="384" y="624"/>
              <a:chExt cx="912" cy="1242"/>
            </a:xfrm>
          </p:grpSpPr>
          <p:sp>
            <p:nvSpPr>
              <p:cNvPr id="22" name="Oval 32">
                <a:extLst>
                  <a:ext uri="{FF2B5EF4-FFF2-40B4-BE49-F238E27FC236}">
                    <a16:creationId xmlns:a16="http://schemas.microsoft.com/office/drawing/2014/main" id="{B3549018-1B92-4FD4-97C6-E70DBA321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624"/>
                <a:ext cx="432" cy="37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24" name="Oval 33">
                <a:extLst>
                  <a:ext uri="{FF2B5EF4-FFF2-40B4-BE49-F238E27FC236}">
                    <a16:creationId xmlns:a16="http://schemas.microsoft.com/office/drawing/2014/main" id="{7C38C2F9-0802-4B8E-9283-A26DC5D37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624"/>
                <a:ext cx="432" cy="37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25" name="Oval 34">
                <a:extLst>
                  <a:ext uri="{FF2B5EF4-FFF2-40B4-BE49-F238E27FC236}">
                    <a16:creationId xmlns:a16="http://schemas.microsoft.com/office/drawing/2014/main" id="{D7947F7D-6F55-4695-B1D9-2FBFB83DD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488"/>
                <a:ext cx="432" cy="37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26" name="Oval 35">
                <a:extLst>
                  <a:ext uri="{FF2B5EF4-FFF2-40B4-BE49-F238E27FC236}">
                    <a16:creationId xmlns:a16="http://schemas.microsoft.com/office/drawing/2014/main" id="{0E6CFB36-BFBB-4689-AC58-DF35FEAAC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056"/>
                <a:ext cx="432" cy="37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27" name="Oval 36">
                <a:extLst>
                  <a:ext uri="{FF2B5EF4-FFF2-40B4-BE49-F238E27FC236}">
                    <a16:creationId xmlns:a16="http://schemas.microsoft.com/office/drawing/2014/main" id="{53A8A8B7-1FB6-4785-899D-096212C5A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056"/>
                <a:ext cx="432" cy="37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28" name="Oval 37">
                <a:extLst>
                  <a:ext uri="{FF2B5EF4-FFF2-40B4-BE49-F238E27FC236}">
                    <a16:creationId xmlns:a16="http://schemas.microsoft.com/office/drawing/2014/main" id="{D336FCE1-D475-4782-978F-754ADC510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488"/>
                <a:ext cx="432" cy="37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</p:grpSp>
        <p:grpSp>
          <p:nvGrpSpPr>
            <p:cNvPr id="14" name="Group 38">
              <a:extLst>
                <a:ext uri="{FF2B5EF4-FFF2-40B4-BE49-F238E27FC236}">
                  <a16:creationId xmlns:a16="http://schemas.microsoft.com/office/drawing/2014/main" id="{21AEE39B-7B4D-4FE4-88CD-093E6D84A5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1056"/>
              <a:ext cx="912" cy="1242"/>
              <a:chOff x="384" y="624"/>
              <a:chExt cx="912" cy="1242"/>
            </a:xfrm>
          </p:grpSpPr>
          <p:sp>
            <p:nvSpPr>
              <p:cNvPr id="15" name="Oval 39">
                <a:extLst>
                  <a:ext uri="{FF2B5EF4-FFF2-40B4-BE49-F238E27FC236}">
                    <a16:creationId xmlns:a16="http://schemas.microsoft.com/office/drawing/2014/main" id="{93187B4D-FAF8-4717-AF16-C542F865F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624"/>
                <a:ext cx="432" cy="37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16" name="Oval 40">
                <a:extLst>
                  <a:ext uri="{FF2B5EF4-FFF2-40B4-BE49-F238E27FC236}">
                    <a16:creationId xmlns:a16="http://schemas.microsoft.com/office/drawing/2014/main" id="{C35DDFE7-F751-4E1F-9F9F-4AACD8522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624"/>
                <a:ext cx="432" cy="37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17" name="Oval 41">
                <a:extLst>
                  <a:ext uri="{FF2B5EF4-FFF2-40B4-BE49-F238E27FC236}">
                    <a16:creationId xmlns:a16="http://schemas.microsoft.com/office/drawing/2014/main" id="{61FB6C96-D3AF-42DF-80F1-BE4551987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488"/>
                <a:ext cx="432" cy="37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18" name="Oval 42">
                <a:extLst>
                  <a:ext uri="{FF2B5EF4-FFF2-40B4-BE49-F238E27FC236}">
                    <a16:creationId xmlns:a16="http://schemas.microsoft.com/office/drawing/2014/main" id="{C8BE95BE-D8C6-44A5-A4C6-4860F0019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056"/>
                <a:ext cx="432" cy="37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19" name="Oval 43">
                <a:extLst>
                  <a:ext uri="{FF2B5EF4-FFF2-40B4-BE49-F238E27FC236}">
                    <a16:creationId xmlns:a16="http://schemas.microsoft.com/office/drawing/2014/main" id="{D5C2168D-A9AA-4644-ABF5-00B20A756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056"/>
                <a:ext cx="432" cy="37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  <p:sp>
            <p:nvSpPr>
              <p:cNvPr id="20" name="Oval 44">
                <a:extLst>
                  <a:ext uri="{FF2B5EF4-FFF2-40B4-BE49-F238E27FC236}">
                    <a16:creationId xmlns:a16="http://schemas.microsoft.com/office/drawing/2014/main" id="{A0C54540-1192-4A43-B1FA-F7472B66C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488"/>
                <a:ext cx="432" cy="37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BE"/>
              </a:p>
            </p:txBody>
          </p:sp>
        </p:grpSp>
      </p:grpSp>
      <p:sp>
        <p:nvSpPr>
          <p:cNvPr id="53" name="AutoShape 46">
            <a:extLst>
              <a:ext uri="{FF2B5EF4-FFF2-40B4-BE49-F238E27FC236}">
                <a16:creationId xmlns:a16="http://schemas.microsoft.com/office/drawing/2014/main" id="{C173470C-8FDA-44AE-B296-311CA3E81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09" y="1594641"/>
            <a:ext cx="1610641" cy="1054936"/>
          </a:xfrm>
          <a:prstGeom prst="cloudCallout">
            <a:avLst>
              <a:gd name="adj1" fmla="val 58903"/>
              <a:gd name="adj2" fmla="val 57477"/>
            </a:avLst>
          </a:prstGeom>
          <a:solidFill>
            <a:srgbClr val="756A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fr-BE" sz="2400" dirty="0" err="1">
                <a:solidFill>
                  <a:schemeClr val="bg1"/>
                </a:solidFill>
                <a:latin typeface="+mn-lt"/>
              </a:rPr>
              <a:t>Groeperen</a:t>
            </a:r>
            <a:endParaRPr lang="fr-BE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AutoShape 47">
            <a:extLst>
              <a:ext uri="{FF2B5EF4-FFF2-40B4-BE49-F238E27FC236}">
                <a16:creationId xmlns:a16="http://schemas.microsoft.com/office/drawing/2014/main" id="{24C74FBC-D93D-4312-B548-6F7261817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7289" y="1529372"/>
            <a:ext cx="1676400" cy="1295400"/>
          </a:xfrm>
          <a:prstGeom prst="cloudCallout">
            <a:avLst>
              <a:gd name="adj1" fmla="val 61079"/>
              <a:gd name="adj2" fmla="val 59435"/>
            </a:avLst>
          </a:prstGeom>
          <a:solidFill>
            <a:srgbClr val="756A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fr-BE" sz="2400" dirty="0" err="1">
                <a:solidFill>
                  <a:schemeClr val="bg1"/>
                </a:solidFill>
                <a:latin typeface="+mn-lt"/>
              </a:rPr>
              <a:t>Markeren</a:t>
            </a:r>
            <a:endParaRPr lang="fr-BE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" name="AutoShape 45">
            <a:extLst>
              <a:ext uri="{FF2B5EF4-FFF2-40B4-BE49-F238E27FC236}">
                <a16:creationId xmlns:a16="http://schemas.microsoft.com/office/drawing/2014/main" id="{E410AA18-F910-4DFD-9437-BDA7E378C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1180" y="1594641"/>
            <a:ext cx="1676400" cy="1295400"/>
          </a:xfrm>
          <a:prstGeom prst="cloudCallout">
            <a:avLst>
              <a:gd name="adj1" fmla="val -60796"/>
              <a:gd name="adj2" fmla="val 61273"/>
            </a:avLst>
          </a:prstGeom>
          <a:solidFill>
            <a:srgbClr val="756A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fr-BE" dirty="0" err="1">
                <a:solidFill>
                  <a:schemeClr val="bg1"/>
                </a:solidFill>
                <a:latin typeface="+mn-lt"/>
              </a:rPr>
              <a:t>K</a:t>
            </a:r>
            <a:r>
              <a:rPr lang="fr-BE" sz="2400" dirty="0" err="1">
                <a:solidFill>
                  <a:schemeClr val="bg1"/>
                </a:solidFill>
                <a:latin typeface="+mn-lt"/>
              </a:rPr>
              <a:t>lasseren</a:t>
            </a:r>
            <a:endParaRPr lang="fr-BE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6" name="Shape 63">
            <a:extLst>
              <a:ext uri="{FF2B5EF4-FFF2-40B4-BE49-F238E27FC236}">
                <a16:creationId xmlns:a16="http://schemas.microsoft.com/office/drawing/2014/main" id="{BC6B5700-23AE-4B10-BB28-CE5C3E300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pic>
        <p:nvPicPr>
          <p:cNvPr id="57" name="Afbeelding 56" descr="Logo_FACET.jpg">
            <a:extLst>
              <a:ext uri="{FF2B5EF4-FFF2-40B4-BE49-F238E27FC236}">
                <a16:creationId xmlns:a16="http://schemas.microsoft.com/office/drawing/2014/main" id="{5FE5D050-B23E-4835-B686-86ED8B86C5F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59" name="Rechthoek 58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171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 autoUpdateAnimBg="0"/>
      <p:bldP spid="54" grpId="0" animBg="1" autoUpdateAnimBg="0"/>
      <p:bldP spid="55" grpId="0" animBg="1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8942DAD-83E9-4904-848F-4C2FB146FEA9}"/>
              </a:ext>
            </a:extLst>
          </p:cNvPr>
          <p:cNvSpPr txBox="1"/>
          <p:nvPr/>
        </p:nvSpPr>
        <p:spPr>
          <a:xfrm>
            <a:off x="808022" y="760490"/>
            <a:ext cx="38359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dirty="0"/>
              <a:t>Stelling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C3C4043-5E86-4F9E-8E04-DD2561BE26FD}"/>
              </a:ext>
            </a:extLst>
          </p:cNvPr>
          <p:cNvSpPr txBox="1"/>
          <p:nvPr/>
        </p:nvSpPr>
        <p:spPr>
          <a:xfrm>
            <a:off x="2374891" y="2951946"/>
            <a:ext cx="7973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Dat kwaliteitssystemen een garantie bieden voor kwaliteit is een utopie.</a:t>
            </a:r>
          </a:p>
        </p:txBody>
      </p:sp>
      <p:pic>
        <p:nvPicPr>
          <p:cNvPr id="4" name="Afbeelding 4" descr="Yes No button.jpg">
            <a:extLst>
              <a:ext uri="{FF2B5EF4-FFF2-40B4-BE49-F238E27FC236}">
                <a16:creationId xmlns:a16="http://schemas.microsoft.com/office/drawing/2014/main" id="{54E3C6E6-7422-4959-947C-A48AFC9FA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533" y="4632325"/>
            <a:ext cx="29718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63">
            <a:extLst>
              <a:ext uri="{FF2B5EF4-FFF2-40B4-BE49-F238E27FC236}">
                <a16:creationId xmlns:a16="http://schemas.microsoft.com/office/drawing/2014/main" id="{3578A8BB-7826-4B87-BFD5-260703520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93ADB06-8D37-4FCC-A9C1-CEA232A39FCE}"/>
              </a:ext>
            </a:extLst>
          </p:cNvPr>
          <p:cNvSpPr txBox="1"/>
          <p:nvPr/>
        </p:nvSpPr>
        <p:spPr>
          <a:xfrm>
            <a:off x="5060988" y="1252933"/>
            <a:ext cx="1380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5 van 5</a:t>
            </a:r>
          </a:p>
        </p:txBody>
      </p:sp>
      <p:pic>
        <p:nvPicPr>
          <p:cNvPr id="9" name="Afbeelding 8" descr="Logo_FACET.jpg">
            <a:extLst>
              <a:ext uri="{FF2B5EF4-FFF2-40B4-BE49-F238E27FC236}">
                <a16:creationId xmlns:a16="http://schemas.microsoft.com/office/drawing/2014/main" id="{84F3694D-FBD0-468F-972F-F3D438DB70D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7810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7C077D-E7A7-497F-B12D-F0BF0E936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354" y="399701"/>
            <a:ext cx="1820593" cy="192916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5F3AAE8-5B44-4942-B481-03511B5B4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05" y="399701"/>
            <a:ext cx="1004901" cy="19291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47AB7AE-592B-47F3-8C1C-F633D287D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35" y="467421"/>
            <a:ext cx="1771650" cy="1771650"/>
          </a:xfrm>
          <a:prstGeom prst="rect">
            <a:avLst/>
          </a:prstGeom>
        </p:spPr>
      </p:pic>
      <p:pic>
        <p:nvPicPr>
          <p:cNvPr id="9" name="Afbeelding 8" descr="Afbeelding met illustratie&#10;&#10;Automatisch gegenereerde beschrijving">
            <a:extLst>
              <a:ext uri="{FF2B5EF4-FFF2-40B4-BE49-F238E27FC236}">
                <a16:creationId xmlns:a16="http://schemas.microsoft.com/office/drawing/2014/main" id="{B8CA3523-18B8-4E89-9A6D-5D191090D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17" y="2612694"/>
            <a:ext cx="2448347" cy="1388492"/>
          </a:xfrm>
          <a:prstGeom prst="rect">
            <a:avLst/>
          </a:prstGeom>
        </p:spPr>
      </p:pic>
      <p:pic>
        <p:nvPicPr>
          <p:cNvPr id="11" name="Afbeelding 10" descr="Afbeelding met illustratie&#10;&#10;Automatisch gegenereerde beschrijving">
            <a:extLst>
              <a:ext uri="{FF2B5EF4-FFF2-40B4-BE49-F238E27FC236}">
                <a16:creationId xmlns:a16="http://schemas.microsoft.com/office/drawing/2014/main" id="{FA0BF88F-8CFB-491C-8635-50A3D874A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77" y="3077138"/>
            <a:ext cx="1986109" cy="163373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182EF2C-7973-47D3-9F17-D3BDE1311E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" y="4710873"/>
            <a:ext cx="1650953" cy="165832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3BB1BFE-53B4-4A3A-B4FE-72064CED72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398" y="488804"/>
            <a:ext cx="2581275" cy="1771650"/>
          </a:xfrm>
          <a:prstGeom prst="rect">
            <a:avLst/>
          </a:prstGeom>
        </p:spPr>
      </p:pic>
      <p:pic>
        <p:nvPicPr>
          <p:cNvPr id="17" name="Afbeelding 16" descr="Afbeelding met illustratie&#10;&#10;Automatisch gegenereerde beschrijving">
            <a:extLst>
              <a:ext uri="{FF2B5EF4-FFF2-40B4-BE49-F238E27FC236}">
                <a16:creationId xmlns:a16="http://schemas.microsoft.com/office/drawing/2014/main" id="{528938EE-09DF-4A9A-831C-50EE2E0DF3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5" y="238124"/>
            <a:ext cx="1885950" cy="2047875"/>
          </a:xfrm>
          <a:prstGeom prst="rect">
            <a:avLst/>
          </a:prstGeom>
        </p:spPr>
      </p:pic>
      <p:pic>
        <p:nvPicPr>
          <p:cNvPr id="19" name="Afbeelding 18" descr="Afbeelding met illustratie&#10;&#10;Automatisch gegenereerde beschrijving">
            <a:extLst>
              <a:ext uri="{FF2B5EF4-FFF2-40B4-BE49-F238E27FC236}">
                <a16:creationId xmlns:a16="http://schemas.microsoft.com/office/drawing/2014/main" id="{81D0A563-58E9-4266-A77E-71EDBC53D7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40" y="5060610"/>
            <a:ext cx="2943225" cy="1606890"/>
          </a:xfrm>
          <a:prstGeom prst="rect">
            <a:avLst/>
          </a:prstGeom>
        </p:spPr>
      </p:pic>
      <p:pic>
        <p:nvPicPr>
          <p:cNvPr id="21" name="Afbeelding 20" descr="Afbeelding met illustratie&#10;&#10;Automatisch gegenereerde beschrijving">
            <a:extLst>
              <a:ext uri="{FF2B5EF4-FFF2-40B4-BE49-F238E27FC236}">
                <a16:creationId xmlns:a16="http://schemas.microsoft.com/office/drawing/2014/main" id="{2FAA3F02-54EC-4DAB-BD02-9F72BE996F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082" y="4374810"/>
            <a:ext cx="3343275" cy="137160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02E59512-1AE8-4038-8013-53D66C494F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310" y="2204434"/>
            <a:ext cx="2066925" cy="2209800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4BB8CE36-1D8B-4DBE-BCE7-41923BE0E4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8" y="2260260"/>
            <a:ext cx="1628775" cy="2800350"/>
          </a:xfrm>
          <a:prstGeom prst="rect">
            <a:avLst/>
          </a:prstGeom>
        </p:spPr>
      </p:pic>
      <p:pic>
        <p:nvPicPr>
          <p:cNvPr id="26" name="Afbeelding 25" descr="Logo_FACET.jpg">
            <a:extLst>
              <a:ext uri="{FF2B5EF4-FFF2-40B4-BE49-F238E27FC236}">
                <a16:creationId xmlns:a16="http://schemas.microsoft.com/office/drawing/2014/main" id="{BE3A12BD-111F-4323-98A2-D90604D4F08A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27" name="Shape 63">
            <a:extLst>
              <a:ext uri="{FF2B5EF4-FFF2-40B4-BE49-F238E27FC236}">
                <a16:creationId xmlns:a16="http://schemas.microsoft.com/office/drawing/2014/main" id="{E7A09732-87B5-435C-85C0-6190F2B6B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18" name="Rechthoek 17"/>
          <p:cNvSpPr/>
          <p:nvPr/>
        </p:nvSpPr>
        <p:spPr>
          <a:xfrm>
            <a:off x="-668435" y="399701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40353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3E9309F-F1B7-4693-BD78-09130C77A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2" y="1092820"/>
            <a:ext cx="8735496" cy="4326672"/>
          </a:xfrm>
          <a:prstGeom prst="rect">
            <a:avLst/>
          </a:prstGeom>
        </p:spPr>
      </p:pic>
      <p:pic>
        <p:nvPicPr>
          <p:cNvPr id="4" name="Afbeelding 3" descr="Logo_FACET.jpg">
            <a:extLst>
              <a:ext uri="{FF2B5EF4-FFF2-40B4-BE49-F238E27FC236}">
                <a16:creationId xmlns:a16="http://schemas.microsoft.com/office/drawing/2014/main" id="{AD124E91-3A6B-4928-B736-32D52C5DA5C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5" name="Shape 63">
            <a:extLst>
              <a:ext uri="{FF2B5EF4-FFF2-40B4-BE49-F238E27FC236}">
                <a16:creationId xmlns:a16="http://schemas.microsoft.com/office/drawing/2014/main" id="{0C904AD3-F161-42EC-905B-0721D1219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2507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47655" y="2780928"/>
            <a:ext cx="93317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E7AA39"/>
                </a:solidFill>
                <a:latin typeface="Lato" panose="020F0502020204030203"/>
              </a:rPr>
              <a:t>Enable</a:t>
            </a:r>
            <a:r>
              <a:rPr lang="en-US" sz="4400" dirty="0">
                <a:solidFill>
                  <a:srgbClr val="FFFFFF"/>
                </a:solidFill>
                <a:latin typeface="Lato" panose="020F0502020204030203"/>
              </a:rPr>
              <a:t> everyone to </a:t>
            </a:r>
            <a:r>
              <a:rPr lang="en-US" sz="4400" b="1" dirty="0">
                <a:solidFill>
                  <a:srgbClr val="E7AA39"/>
                </a:solidFill>
                <a:latin typeface="Lato" panose="020F0502020204030203"/>
              </a:rPr>
              <a:t>understand</a:t>
            </a:r>
            <a:r>
              <a:rPr lang="en-US" sz="4400" dirty="0">
                <a:solidFill>
                  <a:srgbClr val="E7AA39"/>
                </a:solidFill>
                <a:latin typeface="Lato" panose="020F0502020204030203"/>
              </a:rPr>
              <a:t> </a:t>
            </a:r>
            <a:br>
              <a:rPr lang="en-US" sz="4400" dirty="0">
                <a:solidFill>
                  <a:srgbClr val="E7AA39"/>
                </a:solidFill>
                <a:latin typeface="Lato" panose="020F0502020204030203"/>
              </a:rPr>
            </a:br>
            <a:r>
              <a:rPr lang="en-US" sz="4400" dirty="0">
                <a:solidFill>
                  <a:srgbClr val="FFFFFF"/>
                </a:solidFill>
                <a:latin typeface="Lato" panose="020F0502020204030203"/>
              </a:rPr>
              <a:t>and </a:t>
            </a:r>
            <a:r>
              <a:rPr lang="en-US" sz="4400" b="1" dirty="0">
                <a:solidFill>
                  <a:srgbClr val="E7AA39"/>
                </a:solidFill>
                <a:latin typeface="Lato" panose="020F0502020204030203"/>
              </a:rPr>
              <a:t>impact</a:t>
            </a:r>
            <a:r>
              <a:rPr lang="en-US" sz="4400" dirty="0">
                <a:solidFill>
                  <a:srgbClr val="E7AA39"/>
                </a:solidFill>
                <a:latin typeface="Lato" panose="020F0502020204030203"/>
              </a:rPr>
              <a:t> </a:t>
            </a:r>
            <a:r>
              <a:rPr lang="en-US" sz="4400" dirty="0">
                <a:solidFill>
                  <a:srgbClr val="FFFFFF"/>
                </a:solidFill>
                <a:latin typeface="Lato" panose="020F0502020204030203"/>
              </a:rPr>
              <a:t>their financial future.</a:t>
            </a:r>
          </a:p>
        </p:txBody>
      </p:sp>
      <p:sp>
        <p:nvSpPr>
          <p:cNvPr id="3" name="Rectangle 2"/>
          <p:cNvSpPr/>
          <p:nvPr/>
        </p:nvSpPr>
        <p:spPr>
          <a:xfrm>
            <a:off x="1247655" y="2780928"/>
            <a:ext cx="93317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Lato" panose="020F0502020204030203"/>
              </a:rPr>
              <a:t>Wij</a:t>
            </a:r>
            <a:r>
              <a:rPr lang="en-US" sz="4400" b="1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ato" panose="020F0502020204030203"/>
              </a:rPr>
              <a:t>maken</a:t>
            </a:r>
            <a:r>
              <a:rPr lang="en-US" sz="4400" b="1" dirty="0">
                <a:solidFill>
                  <a:schemeClr val="bg1"/>
                </a:solidFill>
                <a:latin typeface="Lato" panose="020F0502020204030203"/>
              </a:rPr>
              <a:t> de</a:t>
            </a:r>
            <a:r>
              <a:rPr lang="en-US" sz="4400" b="1" dirty="0">
                <a:solidFill>
                  <a:srgbClr val="E7AA39"/>
                </a:solidFill>
                <a:latin typeface="Lato" panose="020F0502020204030203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ato" panose="020F0502020204030203"/>
              </a:rPr>
              <a:t>financiele</a:t>
            </a:r>
            <a:r>
              <a:rPr lang="en-US" sz="4400" b="1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ato" panose="020F0502020204030203"/>
              </a:rPr>
              <a:t>toekomst</a:t>
            </a:r>
            <a:r>
              <a:rPr lang="en-US" sz="4400" b="1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en-US" sz="4400" b="1" dirty="0" err="1">
                <a:solidFill>
                  <a:srgbClr val="E7AA39"/>
                </a:solidFill>
                <a:latin typeface="Lato" panose="020F0502020204030203"/>
              </a:rPr>
              <a:t>inzichtelijk</a:t>
            </a:r>
            <a:r>
              <a:rPr lang="en-US" sz="4400" b="1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ato" panose="020F0502020204030203"/>
              </a:rPr>
              <a:t>en</a:t>
            </a:r>
            <a:r>
              <a:rPr lang="en-US" sz="4400" b="1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en-US" sz="4400" b="1" dirty="0" err="1">
                <a:solidFill>
                  <a:srgbClr val="E7AA39"/>
                </a:solidFill>
                <a:latin typeface="Lato" panose="020F0502020204030203"/>
              </a:rPr>
              <a:t>toegankelijk</a:t>
            </a:r>
            <a:r>
              <a:rPr lang="en-US" sz="4400" dirty="0">
                <a:solidFill>
                  <a:srgbClr val="FFFFFF"/>
                </a:solidFill>
                <a:latin typeface="Lato" panose="020F050202020403020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88922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Shape 63">
            <a:extLst>
              <a:ext uri="{FF2B5EF4-FFF2-40B4-BE49-F238E27FC236}">
                <a16:creationId xmlns:a16="http://schemas.microsoft.com/office/drawing/2014/main" id="{C5D4312F-BE2B-4FEF-8A35-A43E323E9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pic>
        <p:nvPicPr>
          <p:cNvPr id="5" name="Afbeelding 4" descr="Logo_FACET.jpg">
            <a:extLst>
              <a:ext uri="{FF2B5EF4-FFF2-40B4-BE49-F238E27FC236}">
                <a16:creationId xmlns:a16="http://schemas.microsoft.com/office/drawing/2014/main" id="{BC5708BB-F706-4623-92E2-6C35175AAC9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B764A80-5315-48B0-8623-774910272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35" y="861411"/>
            <a:ext cx="10764129" cy="513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215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hthoek 43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2209800" y="857250"/>
            <a:ext cx="7772400" cy="7395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nl">
                <a:latin typeface="Calibri"/>
                <a:ea typeface="Calibri"/>
                <a:cs typeface="Calibri"/>
                <a:sym typeface="Calibri"/>
              </a:rPr>
              <a:t>Verandering</a:t>
            </a:r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2209800" y="1306628"/>
            <a:ext cx="7772400" cy="506099"/>
          </a:xfrm>
          <a:prstGeom prst="rect">
            <a:avLst/>
          </a:prstGeom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nl" dirty="0"/>
              <a:t>wat maakt het succes?</a:t>
            </a:r>
          </a:p>
        </p:txBody>
      </p:sp>
      <p:sp>
        <p:nvSpPr>
          <p:cNvPr id="29" name="Shape 29"/>
          <p:cNvSpPr/>
          <p:nvPr/>
        </p:nvSpPr>
        <p:spPr>
          <a:xfrm>
            <a:off x="1860327" y="2046128"/>
            <a:ext cx="873299" cy="395099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Visie</a:t>
            </a:r>
          </a:p>
        </p:txBody>
      </p:sp>
      <p:sp>
        <p:nvSpPr>
          <p:cNvPr id="30" name="Shape 30"/>
          <p:cNvSpPr/>
          <p:nvPr/>
        </p:nvSpPr>
        <p:spPr>
          <a:xfrm>
            <a:off x="2982775" y="2046128"/>
            <a:ext cx="873299" cy="395099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Belang</a:t>
            </a:r>
          </a:p>
        </p:txBody>
      </p:sp>
      <p:sp>
        <p:nvSpPr>
          <p:cNvPr id="31" name="Shape 31"/>
          <p:cNvSpPr/>
          <p:nvPr/>
        </p:nvSpPr>
        <p:spPr>
          <a:xfrm>
            <a:off x="4105223" y="2046128"/>
            <a:ext cx="873299" cy="395099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Plan</a:t>
            </a:r>
          </a:p>
        </p:txBody>
      </p:sp>
      <p:sp>
        <p:nvSpPr>
          <p:cNvPr id="32" name="Shape 32"/>
          <p:cNvSpPr/>
          <p:nvPr/>
        </p:nvSpPr>
        <p:spPr>
          <a:xfrm>
            <a:off x="5144372" y="2045429"/>
            <a:ext cx="1242855" cy="449073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latin typeface="Calibri"/>
                <a:ea typeface="Calibri"/>
                <a:cs typeface="Calibri"/>
                <a:sym typeface="Calibri"/>
              </a:rPr>
              <a:t>Middelen</a:t>
            </a:r>
          </a:p>
        </p:txBody>
      </p:sp>
      <p:sp>
        <p:nvSpPr>
          <p:cNvPr id="33" name="Shape 33"/>
          <p:cNvSpPr/>
          <p:nvPr/>
        </p:nvSpPr>
        <p:spPr>
          <a:xfrm>
            <a:off x="6636376" y="2045429"/>
            <a:ext cx="1547856" cy="449772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 w="19050" cap="flat" cmpd="sng">
            <a:solidFill>
              <a:srgbClr val="1155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Competenties</a:t>
            </a:r>
          </a:p>
        </p:txBody>
      </p:sp>
      <p:sp>
        <p:nvSpPr>
          <p:cNvPr id="34" name="Shape 34"/>
          <p:cNvSpPr/>
          <p:nvPr/>
        </p:nvSpPr>
        <p:spPr>
          <a:xfrm>
            <a:off x="8333062" y="2240352"/>
            <a:ext cx="357000" cy="1145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" name="Shape 35"/>
          <p:cNvSpPr/>
          <p:nvPr/>
        </p:nvSpPr>
        <p:spPr>
          <a:xfrm>
            <a:off x="8838893" y="2072415"/>
            <a:ext cx="1484135" cy="395099"/>
          </a:xfrm>
          <a:prstGeom prst="roundRect">
            <a:avLst>
              <a:gd name="adj" fmla="val 16667"/>
            </a:avLst>
          </a:prstGeom>
          <a:solidFill>
            <a:srgbClr val="A64D79"/>
          </a:solidFill>
          <a:ln w="3810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u="sng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Verandering</a:t>
            </a:r>
          </a:p>
        </p:txBody>
      </p:sp>
      <p:sp>
        <p:nvSpPr>
          <p:cNvPr id="36" name="Shape 36"/>
          <p:cNvSpPr/>
          <p:nvPr/>
        </p:nvSpPr>
        <p:spPr>
          <a:xfrm>
            <a:off x="2982774" y="2644615"/>
            <a:ext cx="873299" cy="395099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Belang</a:t>
            </a:r>
          </a:p>
        </p:txBody>
      </p:sp>
      <p:sp>
        <p:nvSpPr>
          <p:cNvPr id="37" name="Shape 37"/>
          <p:cNvSpPr/>
          <p:nvPr/>
        </p:nvSpPr>
        <p:spPr>
          <a:xfrm>
            <a:off x="4105222" y="2664004"/>
            <a:ext cx="873299" cy="395099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Plan</a:t>
            </a:r>
          </a:p>
        </p:txBody>
      </p:sp>
      <p:sp>
        <p:nvSpPr>
          <p:cNvPr id="40" name="Shape 40"/>
          <p:cNvSpPr/>
          <p:nvPr/>
        </p:nvSpPr>
        <p:spPr>
          <a:xfrm>
            <a:off x="8333062" y="2860028"/>
            <a:ext cx="357000" cy="1145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" name="Shape 41"/>
          <p:cNvSpPr/>
          <p:nvPr/>
        </p:nvSpPr>
        <p:spPr>
          <a:xfrm>
            <a:off x="8853945" y="2709701"/>
            <a:ext cx="1469082" cy="395099"/>
          </a:xfrm>
          <a:prstGeom prst="roundRect">
            <a:avLst>
              <a:gd name="adj" fmla="val 16667"/>
            </a:avLst>
          </a:prstGeom>
          <a:solidFill>
            <a:srgbClr val="A64D79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Verwarring</a:t>
            </a:r>
          </a:p>
        </p:txBody>
      </p:sp>
      <p:sp>
        <p:nvSpPr>
          <p:cNvPr id="42" name="Shape 42"/>
          <p:cNvSpPr/>
          <p:nvPr/>
        </p:nvSpPr>
        <p:spPr>
          <a:xfrm>
            <a:off x="1860326" y="3229003"/>
            <a:ext cx="873299" cy="395099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Visie</a:t>
            </a:r>
          </a:p>
        </p:txBody>
      </p:sp>
      <p:sp>
        <p:nvSpPr>
          <p:cNvPr id="43" name="Shape 43"/>
          <p:cNvSpPr/>
          <p:nvPr/>
        </p:nvSpPr>
        <p:spPr>
          <a:xfrm>
            <a:off x="4105221" y="3281880"/>
            <a:ext cx="873299" cy="395099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Plan</a:t>
            </a:r>
          </a:p>
        </p:txBody>
      </p:sp>
      <p:sp>
        <p:nvSpPr>
          <p:cNvPr id="46" name="Shape 46"/>
          <p:cNvSpPr/>
          <p:nvPr/>
        </p:nvSpPr>
        <p:spPr>
          <a:xfrm>
            <a:off x="8333062" y="3449476"/>
            <a:ext cx="357000" cy="1145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" name="Shape 47"/>
          <p:cNvSpPr/>
          <p:nvPr/>
        </p:nvSpPr>
        <p:spPr>
          <a:xfrm>
            <a:off x="8853945" y="3346987"/>
            <a:ext cx="1469082" cy="395099"/>
          </a:xfrm>
          <a:prstGeom prst="roundRect">
            <a:avLst>
              <a:gd name="adj" fmla="val 16667"/>
            </a:avLst>
          </a:prstGeom>
          <a:solidFill>
            <a:srgbClr val="A64D79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Weerstand</a:t>
            </a:r>
          </a:p>
        </p:txBody>
      </p:sp>
      <p:sp>
        <p:nvSpPr>
          <p:cNvPr id="48" name="Shape 48"/>
          <p:cNvSpPr/>
          <p:nvPr/>
        </p:nvSpPr>
        <p:spPr>
          <a:xfrm>
            <a:off x="1860325" y="3871602"/>
            <a:ext cx="873299" cy="395099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Visie</a:t>
            </a:r>
          </a:p>
        </p:txBody>
      </p:sp>
      <p:sp>
        <p:nvSpPr>
          <p:cNvPr id="49" name="Shape 49"/>
          <p:cNvSpPr/>
          <p:nvPr/>
        </p:nvSpPr>
        <p:spPr>
          <a:xfrm>
            <a:off x="2982774" y="3896358"/>
            <a:ext cx="873299" cy="395099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Belang</a:t>
            </a:r>
          </a:p>
        </p:txBody>
      </p:sp>
      <p:sp>
        <p:nvSpPr>
          <p:cNvPr id="52" name="Shape 52"/>
          <p:cNvSpPr/>
          <p:nvPr/>
        </p:nvSpPr>
        <p:spPr>
          <a:xfrm>
            <a:off x="8333062" y="4044794"/>
            <a:ext cx="357000" cy="1145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" name="Shape 53"/>
          <p:cNvSpPr/>
          <p:nvPr/>
        </p:nvSpPr>
        <p:spPr>
          <a:xfrm>
            <a:off x="8838893" y="3918595"/>
            <a:ext cx="1484135" cy="395099"/>
          </a:xfrm>
          <a:prstGeom prst="roundRect">
            <a:avLst>
              <a:gd name="adj" fmla="val 16667"/>
            </a:avLst>
          </a:prstGeom>
          <a:solidFill>
            <a:srgbClr val="A64D79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Chaos</a:t>
            </a:r>
          </a:p>
        </p:txBody>
      </p:sp>
      <p:sp>
        <p:nvSpPr>
          <p:cNvPr id="54" name="Shape 54"/>
          <p:cNvSpPr/>
          <p:nvPr/>
        </p:nvSpPr>
        <p:spPr>
          <a:xfrm>
            <a:off x="1860325" y="4514201"/>
            <a:ext cx="873299" cy="395099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Visie</a:t>
            </a:r>
          </a:p>
        </p:txBody>
      </p:sp>
      <p:sp>
        <p:nvSpPr>
          <p:cNvPr id="55" name="Shape 55"/>
          <p:cNvSpPr/>
          <p:nvPr/>
        </p:nvSpPr>
        <p:spPr>
          <a:xfrm>
            <a:off x="2982774" y="4522230"/>
            <a:ext cx="873299" cy="395099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Belang</a:t>
            </a:r>
          </a:p>
        </p:txBody>
      </p:sp>
      <p:sp>
        <p:nvSpPr>
          <p:cNvPr id="56" name="Shape 56"/>
          <p:cNvSpPr/>
          <p:nvPr/>
        </p:nvSpPr>
        <p:spPr>
          <a:xfrm>
            <a:off x="4109374" y="4514200"/>
            <a:ext cx="873299" cy="395099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Plan</a:t>
            </a:r>
          </a:p>
        </p:txBody>
      </p:sp>
      <p:sp>
        <p:nvSpPr>
          <p:cNvPr id="58" name="Shape 58"/>
          <p:cNvSpPr/>
          <p:nvPr/>
        </p:nvSpPr>
        <p:spPr>
          <a:xfrm>
            <a:off x="8333062" y="4693034"/>
            <a:ext cx="357000" cy="1145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9" name="Shape 59"/>
          <p:cNvSpPr/>
          <p:nvPr/>
        </p:nvSpPr>
        <p:spPr>
          <a:xfrm>
            <a:off x="8853945" y="4553544"/>
            <a:ext cx="1469082" cy="395099"/>
          </a:xfrm>
          <a:prstGeom prst="roundRect">
            <a:avLst>
              <a:gd name="adj" fmla="val 16667"/>
            </a:avLst>
          </a:prstGeom>
          <a:solidFill>
            <a:srgbClr val="A64D79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Frustratie</a:t>
            </a:r>
          </a:p>
        </p:txBody>
      </p:sp>
      <p:sp>
        <p:nvSpPr>
          <p:cNvPr id="60" name="Shape 60"/>
          <p:cNvSpPr/>
          <p:nvPr/>
        </p:nvSpPr>
        <p:spPr>
          <a:xfrm>
            <a:off x="1860324" y="5148102"/>
            <a:ext cx="873299" cy="395099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Visie</a:t>
            </a:r>
          </a:p>
        </p:txBody>
      </p:sp>
      <p:sp>
        <p:nvSpPr>
          <p:cNvPr id="61" name="Shape 61"/>
          <p:cNvSpPr/>
          <p:nvPr/>
        </p:nvSpPr>
        <p:spPr>
          <a:xfrm>
            <a:off x="2995075" y="5148102"/>
            <a:ext cx="873299" cy="395099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Belang</a:t>
            </a:r>
          </a:p>
        </p:txBody>
      </p:sp>
      <p:sp>
        <p:nvSpPr>
          <p:cNvPr id="62" name="Shape 62"/>
          <p:cNvSpPr/>
          <p:nvPr/>
        </p:nvSpPr>
        <p:spPr>
          <a:xfrm>
            <a:off x="4105221" y="5148102"/>
            <a:ext cx="873299" cy="395099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Plan</a:t>
            </a:r>
          </a:p>
        </p:txBody>
      </p:sp>
      <p:sp>
        <p:nvSpPr>
          <p:cNvPr id="64" name="Shape 64"/>
          <p:cNvSpPr/>
          <p:nvPr/>
        </p:nvSpPr>
        <p:spPr>
          <a:xfrm>
            <a:off x="8333062" y="5283974"/>
            <a:ext cx="357000" cy="1145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5" name="Shape 65"/>
          <p:cNvSpPr/>
          <p:nvPr/>
        </p:nvSpPr>
        <p:spPr>
          <a:xfrm>
            <a:off x="8875469" y="5148102"/>
            <a:ext cx="1447558" cy="395099"/>
          </a:xfrm>
          <a:prstGeom prst="roundRect">
            <a:avLst>
              <a:gd name="adj" fmla="val 16667"/>
            </a:avLst>
          </a:prstGeom>
          <a:solidFill>
            <a:srgbClr val="A64D79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Angst</a:t>
            </a:r>
          </a:p>
        </p:txBody>
      </p:sp>
      <p:sp>
        <p:nvSpPr>
          <p:cNvPr id="66" name="Shape 32"/>
          <p:cNvSpPr/>
          <p:nvPr/>
        </p:nvSpPr>
        <p:spPr>
          <a:xfrm>
            <a:off x="5144372" y="2664004"/>
            <a:ext cx="1242855" cy="449073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latin typeface="Calibri"/>
                <a:ea typeface="Calibri"/>
                <a:cs typeface="Calibri"/>
                <a:sym typeface="Calibri"/>
              </a:rPr>
              <a:t>Middelen</a:t>
            </a:r>
          </a:p>
        </p:txBody>
      </p:sp>
      <p:sp>
        <p:nvSpPr>
          <p:cNvPr id="67" name="Shape 32"/>
          <p:cNvSpPr/>
          <p:nvPr/>
        </p:nvSpPr>
        <p:spPr>
          <a:xfrm>
            <a:off x="5139933" y="3269473"/>
            <a:ext cx="1242855" cy="449073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latin typeface="Calibri"/>
                <a:ea typeface="Calibri"/>
                <a:cs typeface="Calibri"/>
                <a:sym typeface="Calibri"/>
              </a:rPr>
              <a:t>Middelen</a:t>
            </a:r>
          </a:p>
        </p:txBody>
      </p:sp>
      <p:sp>
        <p:nvSpPr>
          <p:cNvPr id="68" name="Shape 32"/>
          <p:cNvSpPr/>
          <p:nvPr/>
        </p:nvSpPr>
        <p:spPr>
          <a:xfrm>
            <a:off x="5135496" y="3901914"/>
            <a:ext cx="1242855" cy="449073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latin typeface="Calibri"/>
                <a:ea typeface="Calibri"/>
                <a:cs typeface="Calibri"/>
                <a:sym typeface="Calibri"/>
              </a:rPr>
              <a:t>Middelen</a:t>
            </a:r>
          </a:p>
        </p:txBody>
      </p:sp>
      <p:sp>
        <p:nvSpPr>
          <p:cNvPr id="69" name="Shape 32"/>
          <p:cNvSpPr/>
          <p:nvPr/>
        </p:nvSpPr>
        <p:spPr>
          <a:xfrm>
            <a:off x="5144372" y="5148102"/>
            <a:ext cx="1242855" cy="449073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latin typeface="Calibri"/>
                <a:ea typeface="Calibri"/>
                <a:cs typeface="Calibri"/>
                <a:sym typeface="Calibri"/>
              </a:rPr>
              <a:t>Middelen</a:t>
            </a:r>
          </a:p>
        </p:txBody>
      </p:sp>
      <p:sp>
        <p:nvSpPr>
          <p:cNvPr id="70" name="Shape 33"/>
          <p:cNvSpPr/>
          <p:nvPr/>
        </p:nvSpPr>
        <p:spPr>
          <a:xfrm>
            <a:off x="6668393" y="2671094"/>
            <a:ext cx="1547856" cy="449772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 w="19050" cap="flat" cmpd="sng">
            <a:solidFill>
              <a:srgbClr val="1155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Competenties</a:t>
            </a:r>
          </a:p>
        </p:txBody>
      </p:sp>
      <p:sp>
        <p:nvSpPr>
          <p:cNvPr id="71" name="Shape 33"/>
          <p:cNvSpPr/>
          <p:nvPr/>
        </p:nvSpPr>
        <p:spPr>
          <a:xfrm>
            <a:off x="6664196" y="3292313"/>
            <a:ext cx="1547856" cy="449772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 w="19050" cap="flat" cmpd="sng">
            <a:solidFill>
              <a:srgbClr val="1155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Competenties</a:t>
            </a:r>
          </a:p>
        </p:txBody>
      </p:sp>
      <p:sp>
        <p:nvSpPr>
          <p:cNvPr id="72" name="Shape 33"/>
          <p:cNvSpPr/>
          <p:nvPr/>
        </p:nvSpPr>
        <p:spPr>
          <a:xfrm>
            <a:off x="6636376" y="3913532"/>
            <a:ext cx="1547856" cy="449772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 w="19050" cap="flat" cmpd="sng">
            <a:solidFill>
              <a:srgbClr val="1155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Competenties</a:t>
            </a:r>
          </a:p>
        </p:txBody>
      </p:sp>
      <p:sp>
        <p:nvSpPr>
          <p:cNvPr id="73" name="Shape 33"/>
          <p:cNvSpPr/>
          <p:nvPr/>
        </p:nvSpPr>
        <p:spPr>
          <a:xfrm>
            <a:off x="6650945" y="4561333"/>
            <a:ext cx="1547856" cy="449772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 w="19050" cap="flat" cmpd="sng">
            <a:solidFill>
              <a:srgbClr val="1155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nl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Competenties</a:t>
            </a:r>
          </a:p>
        </p:txBody>
      </p:sp>
      <p:sp>
        <p:nvSpPr>
          <p:cNvPr id="45" name="Shape 63">
            <a:extLst>
              <a:ext uri="{FF2B5EF4-FFF2-40B4-BE49-F238E27FC236}">
                <a16:creationId xmlns:a16="http://schemas.microsoft.com/office/drawing/2014/main" id="{0617355E-F59A-43C9-B76F-3C9A859D7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5877" y="6165850"/>
            <a:ext cx="1085850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pic>
        <p:nvPicPr>
          <p:cNvPr id="50" name="Afbeelding 49" descr="Logo_FACET.jpg">
            <a:extLst>
              <a:ext uri="{FF2B5EF4-FFF2-40B4-BE49-F238E27FC236}">
                <a16:creationId xmlns:a16="http://schemas.microsoft.com/office/drawing/2014/main" id="{F8A3E593-0750-4E21-AC49-931BBDE0503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51" name="Rechthoek 50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51027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0650152" y="5781049"/>
            <a:ext cx="1669195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Logo_FAC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495375" y="6165850"/>
            <a:ext cx="2007870" cy="590550"/>
          </a:xfrm>
          <a:prstGeom prst="rect">
            <a:avLst/>
          </a:prstGeom>
        </p:spPr>
      </p:pic>
      <p:sp>
        <p:nvSpPr>
          <p:cNvPr id="3" name="Shape 63"/>
          <p:cNvSpPr>
            <a:spLocks noChangeArrowheads="1"/>
          </p:cNvSpPr>
          <p:nvPr/>
        </p:nvSpPr>
        <p:spPr bwMode="auto">
          <a:xfrm>
            <a:off x="10674036" y="6165850"/>
            <a:ext cx="1107691" cy="390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nl-NL" altLang="nl-NL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800100" y="2550252"/>
            <a:ext cx="11360914" cy="985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000" b="1" dirty="0"/>
              <a:t>Afsluiting/Borrel</a:t>
            </a:r>
          </a:p>
          <a:p>
            <a:pPr algn="ctr"/>
            <a:endParaRPr lang="nl-NL" sz="6000" b="1" dirty="0"/>
          </a:p>
        </p:txBody>
      </p:sp>
      <p:sp>
        <p:nvSpPr>
          <p:cNvPr id="6" name="Rechthoek 5"/>
          <p:cNvSpPr/>
          <p:nvPr/>
        </p:nvSpPr>
        <p:spPr>
          <a:xfrm>
            <a:off x="0" y="540327"/>
            <a:ext cx="800100" cy="116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 descr="Afbeeldingsresultaat voor borrel afbeel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730" y="2454901"/>
            <a:ext cx="3032596" cy="350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binnen de lijntjes kleur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25" b="36927"/>
          <a:stretch/>
        </p:blipFill>
        <p:spPr bwMode="auto">
          <a:xfrm>
            <a:off x="0" y="0"/>
            <a:ext cx="12295036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945418"/>
      </p:ext>
    </p:extLst>
  </p:cSld>
  <p:clrMapOvr>
    <a:masterClrMapping/>
  </p:clrMapOvr>
</p:sld>
</file>

<file path=ppt/theme/theme1.xml><?xml version="1.0" encoding="utf-8"?>
<a:theme xmlns:a="http://schemas.openxmlformats.org/drawingml/2006/main" name="Figlo Layouts">
  <a:themeElements>
    <a:clrScheme name="Advicent">
      <a:dk1>
        <a:srgbClr val="3E4B5B"/>
      </a:dk1>
      <a:lt1>
        <a:srgbClr val="FFFFFF"/>
      </a:lt1>
      <a:dk2>
        <a:srgbClr val="624F77"/>
      </a:dk2>
      <a:lt2>
        <a:srgbClr val="EBEBEC"/>
      </a:lt2>
      <a:accent1>
        <a:srgbClr val="624F77"/>
      </a:accent1>
      <a:accent2>
        <a:srgbClr val="E7AA39"/>
      </a:accent2>
      <a:accent3>
        <a:srgbClr val="3C3A53"/>
      </a:accent3>
      <a:accent4>
        <a:srgbClr val="E7AA39"/>
      </a:accent4>
      <a:accent5>
        <a:srgbClr val="624F77"/>
      </a:accent5>
      <a:accent6>
        <a:srgbClr val="E7AA39"/>
      </a:accent6>
      <a:hlink>
        <a:srgbClr val="659EBA"/>
      </a:hlink>
      <a:folHlink>
        <a:srgbClr val="6A375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 lnSpcReduction="10000"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iglo Layouts">
  <a:themeElements>
    <a:clrScheme name="Advicent">
      <a:dk1>
        <a:srgbClr val="3E4B5B"/>
      </a:dk1>
      <a:lt1>
        <a:srgbClr val="FFFFFF"/>
      </a:lt1>
      <a:dk2>
        <a:srgbClr val="624F77"/>
      </a:dk2>
      <a:lt2>
        <a:srgbClr val="EBEBEC"/>
      </a:lt2>
      <a:accent1>
        <a:srgbClr val="624F77"/>
      </a:accent1>
      <a:accent2>
        <a:srgbClr val="E7AA39"/>
      </a:accent2>
      <a:accent3>
        <a:srgbClr val="3C3A53"/>
      </a:accent3>
      <a:accent4>
        <a:srgbClr val="E7AA39"/>
      </a:accent4>
      <a:accent5>
        <a:srgbClr val="624F77"/>
      </a:accent5>
      <a:accent6>
        <a:srgbClr val="E7AA39"/>
      </a:accent6>
      <a:hlink>
        <a:srgbClr val="659EBA"/>
      </a:hlink>
      <a:folHlink>
        <a:srgbClr val="6A375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 lnSpcReduction="10000"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glo Presentatatie Template.potx" id="{4222131B-07B8-4769-8744-EDD252D0AA65}" vid="{F494A83E-2406-454D-BDC5-03FC731E79F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3528</TotalTime>
  <Words>1433</Words>
  <Application>Microsoft Office PowerPoint</Application>
  <PresentationFormat>Breedbeeld</PresentationFormat>
  <Paragraphs>376</Paragraphs>
  <Slides>92</Slides>
  <Notes>24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92</vt:i4>
      </vt:variant>
    </vt:vector>
  </HeadingPairs>
  <TitlesOfParts>
    <vt:vector size="103" baseType="lpstr">
      <vt:lpstr>Calibri</vt:lpstr>
      <vt:lpstr>Lato Light</vt:lpstr>
      <vt:lpstr>Georgia</vt:lpstr>
      <vt:lpstr>Lato</vt:lpstr>
      <vt:lpstr>Arial</vt:lpstr>
      <vt:lpstr>Copperplate Gothic Light</vt:lpstr>
      <vt:lpstr>Wingdings</vt:lpstr>
      <vt:lpstr>Calibri Light</vt:lpstr>
      <vt:lpstr>MetaOT-Norm</vt:lpstr>
      <vt:lpstr>Figlo Layouts</vt:lpstr>
      <vt:lpstr>1_Figlo Layouts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FACET Academy 16 mei 2019  </vt:lpstr>
      <vt:lpstr>PowerPoint-presentatie</vt:lpstr>
      <vt:lpstr>PowerPoint-presentatie</vt:lpstr>
      <vt:lpstr>Figlo</vt:lpstr>
      <vt:lpstr>PowerPoint-presentatie</vt:lpstr>
      <vt:lpstr>Het Figlo Platformin basis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 de gehele keten en door alle kanalen</vt:lpstr>
      <vt:lpstr>PowerPoint-presentatie</vt:lpstr>
      <vt:lpstr>PowerPoint-presentatie</vt:lpstr>
      <vt:lpstr>Generieke applicaties Advisor, Hypotheken, Dashboard, Clients &amp; Insights</vt:lpstr>
      <vt:lpstr>Pensioen - Inzicht</vt:lpstr>
      <vt:lpstr>PowerPoint-presentatie</vt:lpstr>
      <vt:lpstr>Execution only + mutaties</vt:lpstr>
      <vt:lpstr>Online oriëntatie</vt:lpstr>
      <vt:lpstr>Online oriëntatie + aanvraagstraat + advies</vt:lpstr>
      <vt:lpstr>Volledig Execution Only</vt:lpstr>
      <vt:lpstr>Volledig Execution Only</vt:lpstr>
      <vt:lpstr>Volledig Execution Only</vt:lpstr>
      <vt:lpstr>Inzicht, beheer en nazorg</vt:lpstr>
      <vt:lpstr>Dossier completeren / zelf afsluiten</vt:lpstr>
      <vt:lpstr>Alles in één</vt:lpstr>
      <vt:lpstr>Alerts, zelf te configureren</vt:lpstr>
      <vt:lpstr>PowerPoint-presentatie</vt:lpstr>
      <vt:lpstr>Dank voor uw aandacht!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Verandering</vt:lpstr>
      <vt:lpstr>PowerPoint-presentatie</vt:lpstr>
    </vt:vector>
  </TitlesOfParts>
  <Company>Advicent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Guthrie, Andrew</dc:creator>
  <cp:lastModifiedBy>Thomas Boeren</cp:lastModifiedBy>
  <cp:revision>406</cp:revision>
  <cp:lastPrinted>2017-01-17T12:58:01Z</cp:lastPrinted>
  <dcterms:created xsi:type="dcterms:W3CDTF">2016-09-06T14:41:19Z</dcterms:created>
  <dcterms:modified xsi:type="dcterms:W3CDTF">2019-05-16T06:42:15Z</dcterms:modified>
</cp:coreProperties>
</file>